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DpgOQ7A0A8J2lL3CJ8RLev1H5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E68A4C-EB58-46AC-9FD9-2CF84A6F4A56}">
  <a:tblStyle styleId="{C7E68A4C-EB58-46AC-9FD9-2CF84A6F4A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588770" y="611816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None/>
            </a:pPr>
            <a:r>
              <a:rPr b="1" i="1" lang="ru-RU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Бізнес-планування</a:t>
            </a:r>
            <a:endParaRPr b="1" i="1" sz="28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09928" y="1820447"/>
            <a:ext cx="685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b="1" i="1" lang="ru-RU" sz="40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11. </a:t>
            </a:r>
            <a:r>
              <a:rPr b="1" i="0" lang="ru-RU" sz="3600" u="none" cap="none" strike="noStrike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Ризики в діяльності</a:t>
            </a:r>
            <a:endParaRPr b="1" i="1" sz="3600" u="none" cap="none" strike="noStrike">
              <a:solidFill>
                <a:srgbClr val="7692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440180" y="3819935"/>
            <a:ext cx="6858000" cy="2535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i="1" lang="ru-RU" sz="40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 ризиків в підприємницькій діяльності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ризиками.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1" sz="36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Управління ризиками</a:t>
            </a:r>
            <a:endParaRPr/>
          </a:p>
        </p:txBody>
      </p:sp>
      <p:sp>
        <p:nvSpPr>
          <p:cNvPr id="156" name="Google Shape;156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Основною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метою управління ризиками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є їх мінімізація з метою уникнення або часткового зменшення можливих втрат від їх дії, покриття або ж перерозподілу ризиків підприємницької діяльності у просторі та часі</a:t>
            </a:r>
            <a:r>
              <a:rPr lang="ru-RU"/>
              <a:t> 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Методи зниження підприємницького ризику</a:t>
            </a:r>
            <a:endParaRPr/>
          </a:p>
        </p:txBody>
      </p:sp>
      <p:graphicFrame>
        <p:nvGraphicFramePr>
          <p:cNvPr id="163" name="Google Shape;163;p11"/>
          <p:cNvGraphicFramePr/>
          <p:nvPr/>
        </p:nvGraphicFramePr>
        <p:xfrm>
          <a:off x="539552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{C7E68A4C-EB58-46AC-9FD9-2CF84A6F4A56}</a:tableStyleId>
              </a:tblPr>
              <a:tblGrid>
                <a:gridCol w="2952325"/>
                <a:gridCol w="5194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Метод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Характеристика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ризику між учасниками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кожного із учасників, що спільно здійснюють діяльність, покладено виконання відповідних завдань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Страхування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відшкодування втрат страховими компаніями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Самострахування (створення резервних запасів)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можливі витрати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можна компенсувати за рахунок резервних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ресурсів, які накопичуються з ціллю виникнення таких випадків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656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Диверсифікація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зниження ризику шляхом розподілу коштів між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кількома ризиковими активами (товарами) таким чином, що підвищення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ризику для одного, як правило, означає зниження ризику для іншого.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Методи зниження підприємницького ризику</a:t>
            </a:r>
            <a:endParaRPr/>
          </a:p>
        </p:txBody>
      </p:sp>
      <p:graphicFrame>
        <p:nvGraphicFramePr>
          <p:cNvPr id="170" name="Google Shape;170;p12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{C7E68A4C-EB58-46AC-9FD9-2CF84A6F4A56}</a:tableStyleId>
              </a:tblPr>
              <a:tblGrid>
                <a:gridCol w="3034675"/>
                <a:gridCol w="5194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Метод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Характеристика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85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Лімітування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обмеження потоків (грошових, товарних, кредитних,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інвестиційних), спрямованих у зовнішнє середовище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Хеджування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діяльність зі зниження цінових ризиків шляхом укладання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ф’ючерсних угод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Здобуття додаткової інформації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вирішення питання доцільності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проведення додаткових експериментів для уточнення економічних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показників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Практичне завдання</a:t>
            </a:r>
            <a:endParaRPr/>
          </a:p>
        </p:txBody>
      </p:sp>
      <p:sp>
        <p:nvSpPr>
          <p:cNvPr id="176" name="Google Shape;176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1.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Проаналізуйте і складіть перелік ризиків Вашої підприємницької діяльності.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2. Оберіть способи управління для кожного ризику.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Сутність ризику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Ризик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– це об’єктивно-суб’єктивна категорія, яку розглядають як ймовірність відхилення фактичного результату від очікуваного, міру невдачі з урахуванням впливу керованих і некерованих факторів, невпевненість у можливому результаті, або ж прийняття рішення у ситуації невизначеності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Підприємницький ризик</a:t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Підприємницький ризик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– це загроза понести втрати при будь-яких видах діяльності, пов’язаних із виробництвом продукції, товарів чи послуг, у вигляді додаткових витрат, або отримання доходів нижче від прогнозованих. Він включає ризик повної чи часткової втрати майна або грошового внеску, у тому числі й ризик банкрутства, характерний для ринкових відносин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1115616" y="274638"/>
            <a:ext cx="75711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Ризик підприємницької діяльності багато в чому визначається залежністю від зовнішніх та внутрішніх факторів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Зовнішні</a:t>
            </a:r>
            <a:endParaRPr/>
          </a:p>
        </p:txBody>
      </p:sp>
      <p:sp>
        <p:nvSpPr>
          <p:cNvPr id="109" name="Google Shape;109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політичні,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природно-кліматичні,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соціально-економічні.</a:t>
            </a:r>
            <a:endParaRPr/>
          </a:p>
        </p:txBody>
      </p:sp>
      <p:sp>
        <p:nvSpPr>
          <p:cNvPr id="110" name="Google Shape;110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Внутрішні</a:t>
            </a:r>
            <a:endParaRPr/>
          </a:p>
        </p:txBody>
      </p:sp>
      <p:sp>
        <p:nvSpPr>
          <p:cNvPr id="111" name="Google Shape;111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спеціалізація,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матеріально-технічна база,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кадрова політика,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маркетинг,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фінанси,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менеджмент.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Основні види ризиків</a:t>
            </a:r>
            <a:endParaRPr/>
          </a:p>
        </p:txBody>
      </p:sp>
      <p:grpSp>
        <p:nvGrpSpPr>
          <p:cNvPr id="117" name="Google Shape;117;p5"/>
          <p:cNvGrpSpPr/>
          <p:nvPr/>
        </p:nvGrpSpPr>
        <p:grpSpPr>
          <a:xfrm>
            <a:off x="457200" y="2191543"/>
            <a:ext cx="8229449" cy="1543200"/>
            <a:chOff x="0" y="591343"/>
            <a:chExt cx="8229449" cy="1543200"/>
          </a:xfrm>
        </p:grpSpPr>
        <p:sp>
          <p:nvSpPr>
            <p:cNvPr id="118" name="Google Shape;118;p5"/>
            <p:cNvSpPr/>
            <p:nvPr/>
          </p:nvSpPr>
          <p:spPr>
            <a:xfrm>
              <a:off x="0" y="591343"/>
              <a:ext cx="2571600" cy="15432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0" y="591343"/>
              <a:ext cx="2571600" cy="15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imes New Roman"/>
                <a:buNone/>
              </a:pPr>
              <a:r>
                <a:rPr b="0" i="0" lang="ru-RU" sz="33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Виробничі</a:t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828925" y="591343"/>
              <a:ext cx="2571600" cy="15432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2828925" y="591343"/>
              <a:ext cx="2571600" cy="15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imes New Roman"/>
                <a:buNone/>
              </a:pPr>
              <a:r>
                <a:rPr b="0" i="0" lang="ru-RU" sz="33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Інвестиційні</a:t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657849" y="591343"/>
              <a:ext cx="2571600" cy="15432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5657849" y="591343"/>
              <a:ext cx="2571600" cy="15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imes New Roman"/>
                <a:buNone/>
              </a:pPr>
              <a:r>
                <a:rPr b="0" i="0" lang="ru-RU" sz="33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Фінансові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Виробничі ризики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невчасність графіка поставки продуктів,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умови транспортування,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нещасні випадки на виробництві,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пошкодження майна,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кваліфікація кадрів,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сезонність,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збій графіка роботи</a:t>
            </a:r>
            <a:endParaRPr/>
          </a:p>
        </p:txBody>
      </p:sp>
      <p:pic>
        <p:nvPicPr>
          <p:cNvPr id="130" name="Google Shape;130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2" y="2132856"/>
            <a:ext cx="4038600" cy="302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Інвестиційні ризики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Ризики, що виникають на стадіях підготовки проекту та його реалізації</a:t>
            </a:r>
            <a:endParaRPr/>
          </a:p>
        </p:txBody>
      </p:sp>
      <p:pic>
        <p:nvPicPr>
          <p:cNvPr id="137" name="Google Shape;137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806414"/>
            <a:ext cx="4038600" cy="211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Фінансові ризики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ризик підвищення орендних ставок, зростання цін на сировину, активізація конкурентів, загроза банкрутства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441" y="2636912"/>
            <a:ext cx="4399034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Саме походження ризиків буває різним, вони як можуть призвести до </a:t>
            </a:r>
            <a:r>
              <a:rPr b="1" lang="ru-RU" sz="2400" u="sng">
                <a:latin typeface="Times New Roman"/>
                <a:ea typeface="Times New Roman"/>
                <a:cs typeface="Times New Roman"/>
                <a:sym typeface="Times New Roman"/>
              </a:rPr>
              <a:t>негативних фінансових наслідків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, так і навпаки сприяють </a:t>
            </a:r>
            <a:r>
              <a:rPr b="1" lang="ru-RU" sz="2400" u="sng">
                <a:latin typeface="Times New Roman"/>
                <a:ea typeface="Times New Roman"/>
                <a:cs typeface="Times New Roman"/>
                <a:sym typeface="Times New Roman"/>
              </a:rPr>
              <a:t>підйому позицій на ринку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, фінансової винагороди, а також позитивно впливати на колектив, стимулюючи до отримання нових компетенцій у галузі та покращення сервісу. Саме тому, аби задовольнити потреби клієнтів часто доводиться йти на ризик, задля утримання лідерських позицій на конкурентному ринку.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2024-03-15T07:00:30Z</dcterms:created>
  <dc:creator>Пользователь Windows</dc:creator>
</cp:coreProperties>
</file>