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Average" panose="020B0604020202020204" charset="0"/>
      <p:regular r:id="rId27"/>
    </p:embeddedFont>
    <p:embeddedFont>
      <p:font typeface="Calibri" panose="020F0502020204030204" pitchFamily="34" charset="0"/>
      <p:regular r:id="rId28"/>
      <p:bold r:id="rId29"/>
      <p:italic r:id="rId30"/>
      <p:boldItalic r:id="rId31"/>
    </p:embeddedFont>
    <p:embeddedFont>
      <p:font typeface="Montserrat" panose="020B0604020202020204" charset="-52"/>
      <p:regular r:id="rId32"/>
      <p:bold r:id="rId33"/>
      <p:italic r:id="rId34"/>
      <p:boldItalic r:id="rId35"/>
    </p:embeddedFont>
    <p:embeddedFont>
      <p:font typeface="Montserrat SemiBold" panose="020B0604020202020204" charset="-52"/>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63">
          <p15:clr>
            <a:srgbClr val="A4A3A4"/>
          </p15:clr>
        </p15:guide>
        <p15:guide id="2" orient="horz" pos="640">
          <p15:clr>
            <a:srgbClr val="A4A3A4"/>
          </p15:clr>
        </p15:guide>
        <p15:guide id="3" pos="529">
          <p15:clr>
            <a:srgbClr val="A4A3A4"/>
          </p15:clr>
        </p15:guide>
        <p15:guide id="4" orient="horz" pos="3362">
          <p15:clr>
            <a:srgbClr val="A4A3A4"/>
          </p15:clr>
        </p15:guide>
        <p15:guide id="5" pos="7061">
          <p15:clr>
            <a:srgbClr val="A4A3A4"/>
          </p15:clr>
        </p15:guide>
        <p15:guide id="6" orient="horz" pos="1344">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tcdAF38EVlz0K6ZfXHNGqtW+C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667" autoAdjust="0"/>
  </p:normalViewPr>
  <p:slideViewPr>
    <p:cSldViewPr snapToGrid="0">
      <p:cViewPr varScale="1">
        <p:scale>
          <a:sx n="48" d="100"/>
          <a:sy n="48" d="100"/>
        </p:scale>
        <p:origin x="1554" y="54"/>
      </p:cViewPr>
      <p:guideLst>
        <p:guide pos="3863"/>
        <p:guide orient="horz" pos="640"/>
        <p:guide pos="529"/>
        <p:guide orient="horz" pos="3362"/>
        <p:guide pos="7061"/>
        <p:guide orient="horz" pos="13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c8bca811a4_2_8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g2c8bca811a4_2_8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f55d247e30_0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1f55d247e30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f55d247e30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ontserrat"/>
              <a:ea typeface="Montserrat"/>
              <a:cs typeface="Montserrat"/>
              <a:sym typeface="Montserrat"/>
            </a:endParaRPr>
          </a:p>
        </p:txBody>
      </p:sp>
      <p:sp>
        <p:nvSpPr>
          <p:cNvPr id="185" name="Google Shape;185;g1f55d247e30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cadd6f36f7_0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ru-RU" dirty="0">
                <a:latin typeface="Montserrat"/>
                <a:ea typeface="Montserrat"/>
                <a:cs typeface="Montserrat"/>
                <a:sym typeface="Montserrat"/>
              </a:rPr>
              <a:t>Із </a:t>
            </a:r>
            <a:r>
              <a:rPr lang="ru-RU" dirty="0" err="1">
                <a:latin typeface="Montserrat"/>
                <a:ea typeface="Montserrat"/>
                <a:cs typeface="Montserrat"/>
                <a:sym typeface="Montserrat"/>
              </a:rPr>
              <a:t>першої</a:t>
            </a:r>
            <a:r>
              <a:rPr lang="ru-RU" dirty="0">
                <a:latin typeface="Montserrat"/>
                <a:ea typeface="Montserrat"/>
                <a:cs typeface="Montserrat"/>
                <a:sym typeface="Montserrat"/>
              </a:rPr>
              <a:t> </a:t>
            </a:r>
            <a:r>
              <a:rPr lang="ru-RU" dirty="0" err="1">
                <a:latin typeface="Montserrat"/>
                <a:ea typeface="Montserrat"/>
                <a:cs typeface="Montserrat"/>
                <a:sym typeface="Montserrat"/>
              </a:rPr>
              <a:t>групи</a:t>
            </a:r>
            <a:r>
              <a:rPr lang="ru-RU" dirty="0">
                <a:latin typeface="Montserrat"/>
                <a:ea typeface="Montserrat"/>
                <a:cs typeface="Montserrat"/>
                <a:sym typeface="Montserrat"/>
              </a:rPr>
              <a:t> 52% </a:t>
            </a:r>
            <a:r>
              <a:rPr lang="ru-RU" dirty="0" err="1">
                <a:latin typeface="Montserrat"/>
                <a:ea typeface="Montserrat"/>
                <a:cs typeface="Montserrat"/>
                <a:sym typeface="Montserrat"/>
              </a:rPr>
              <a:t>жінок</a:t>
            </a:r>
            <a:r>
              <a:rPr lang="ru-RU" dirty="0">
                <a:latin typeface="Montserrat"/>
                <a:ea typeface="Montserrat"/>
                <a:cs typeface="Montserrat"/>
                <a:sym typeface="Montserrat"/>
              </a:rPr>
              <a:t> </a:t>
            </a:r>
            <a:r>
              <a:rPr lang="ru-RU" dirty="0" err="1">
                <a:latin typeface="Montserrat"/>
                <a:ea typeface="Montserrat"/>
                <a:cs typeface="Montserrat"/>
                <a:sym typeface="Montserrat"/>
              </a:rPr>
              <a:t>погодились</a:t>
            </a:r>
            <a:r>
              <a:rPr lang="ru-RU" dirty="0">
                <a:latin typeface="Montserrat"/>
                <a:ea typeface="Montserrat"/>
                <a:cs typeface="Montserrat"/>
                <a:sym typeface="Montserrat"/>
              </a:rPr>
              <a:t> </a:t>
            </a:r>
            <a:r>
              <a:rPr lang="ru-RU" dirty="0" err="1">
                <a:latin typeface="Montserrat"/>
                <a:ea typeface="Montserrat"/>
                <a:cs typeface="Montserrat"/>
                <a:sym typeface="Montserrat"/>
              </a:rPr>
              <a:t>здати</a:t>
            </a:r>
            <a:r>
              <a:rPr lang="ru-RU" dirty="0">
                <a:latin typeface="Montserrat"/>
                <a:ea typeface="Montserrat"/>
                <a:cs typeface="Montserrat"/>
                <a:sym typeface="Montserrat"/>
              </a:rPr>
              <a:t> кров. Друга </a:t>
            </a:r>
            <a:r>
              <a:rPr lang="ru-RU" dirty="0" err="1">
                <a:latin typeface="Montserrat"/>
                <a:ea typeface="Montserrat"/>
                <a:cs typeface="Montserrat"/>
                <a:sym typeface="Montserrat"/>
              </a:rPr>
              <a:t>група</a:t>
            </a:r>
            <a:r>
              <a:rPr lang="ru-RU" dirty="0">
                <a:latin typeface="Montserrat"/>
                <a:ea typeface="Montserrat"/>
                <a:cs typeface="Montserrat"/>
                <a:sym typeface="Montserrat"/>
              </a:rPr>
              <a:t>? Лише 30% </a:t>
            </a:r>
            <a:r>
              <a:rPr lang="ru-RU" dirty="0" err="1">
                <a:latin typeface="Montserrat"/>
                <a:ea typeface="Montserrat"/>
                <a:cs typeface="Montserrat"/>
                <a:sym typeface="Montserrat"/>
              </a:rPr>
              <a:t>бажаючих</a:t>
            </a:r>
            <a:r>
              <a:rPr lang="ru-RU" dirty="0">
                <a:latin typeface="Montserrat"/>
                <a:ea typeface="Montserrat"/>
                <a:cs typeface="Montserrat"/>
                <a:sym typeface="Montserrat"/>
              </a:rPr>
              <a:t>. </a:t>
            </a:r>
            <a:r>
              <a:rPr lang="ru-RU" dirty="0" err="1">
                <a:latin typeface="Montserrat"/>
                <a:ea typeface="Montserrat"/>
                <a:cs typeface="Montserrat"/>
                <a:sym typeface="Montserrat"/>
              </a:rPr>
              <a:t>Замість</a:t>
            </a:r>
            <a:r>
              <a:rPr lang="ru-RU" dirty="0">
                <a:latin typeface="Montserrat"/>
                <a:ea typeface="Montserrat"/>
                <a:cs typeface="Montserrat"/>
                <a:sym typeface="Montserrat"/>
              </a:rPr>
              <a:t> того </a:t>
            </a:r>
            <a:r>
              <a:rPr lang="ru-RU" dirty="0" err="1">
                <a:latin typeface="Montserrat"/>
                <a:ea typeface="Montserrat"/>
                <a:cs typeface="Montserrat"/>
                <a:sym typeface="Montserrat"/>
              </a:rPr>
              <a:t>щоб</a:t>
            </a:r>
            <a:r>
              <a:rPr lang="ru-RU" dirty="0">
                <a:latin typeface="Montserrat"/>
                <a:ea typeface="Montserrat"/>
                <a:cs typeface="Montserrat"/>
                <a:sym typeface="Montserrat"/>
              </a:rPr>
              <a:t> </a:t>
            </a:r>
            <a:r>
              <a:rPr lang="ru-RU" dirty="0" err="1">
                <a:latin typeface="Montserrat"/>
                <a:ea typeface="Montserrat"/>
                <a:cs typeface="Montserrat"/>
                <a:sym typeface="Montserrat"/>
              </a:rPr>
              <a:t>збільшити</a:t>
            </a:r>
            <a:r>
              <a:rPr lang="ru-RU" dirty="0">
                <a:latin typeface="Montserrat"/>
                <a:ea typeface="Montserrat"/>
                <a:cs typeface="Montserrat"/>
                <a:sym typeface="Montserrat"/>
              </a:rPr>
              <a:t> </a:t>
            </a:r>
            <a:r>
              <a:rPr lang="ru-RU" dirty="0" err="1">
                <a:latin typeface="Montserrat"/>
                <a:ea typeface="Montserrat"/>
                <a:cs typeface="Montserrat"/>
                <a:sym typeface="Montserrat"/>
              </a:rPr>
              <a:t>кількість</a:t>
            </a:r>
            <a:r>
              <a:rPr lang="ru-RU" dirty="0">
                <a:latin typeface="Montserrat"/>
                <a:ea typeface="Montserrat"/>
                <a:cs typeface="Montserrat"/>
                <a:sym typeface="Montserrat"/>
              </a:rPr>
              <a:t> </a:t>
            </a:r>
            <a:r>
              <a:rPr lang="ru-RU" dirty="0" err="1">
                <a:latin typeface="Montserrat"/>
                <a:ea typeface="Montserrat"/>
                <a:cs typeface="Montserrat"/>
                <a:sym typeface="Montserrat"/>
              </a:rPr>
              <a:t>донорів</a:t>
            </a:r>
            <a:r>
              <a:rPr lang="ru-RU" dirty="0">
                <a:latin typeface="Montserrat"/>
                <a:ea typeface="Montserrat"/>
                <a:cs typeface="Montserrat"/>
                <a:sym typeface="Montserrat"/>
              </a:rPr>
              <a:t>, </a:t>
            </a:r>
            <a:r>
              <a:rPr lang="ru-RU" dirty="0" err="1">
                <a:latin typeface="Montserrat"/>
                <a:ea typeface="Montserrat"/>
                <a:cs typeface="Montserrat"/>
                <a:sym typeface="Montserrat"/>
              </a:rPr>
              <a:t>винагорода</a:t>
            </a:r>
            <a:r>
              <a:rPr lang="ru-RU" dirty="0">
                <a:latin typeface="Montserrat"/>
                <a:ea typeface="Montserrat"/>
                <a:cs typeface="Montserrat"/>
                <a:sym typeface="Montserrat"/>
              </a:rPr>
              <a:t> </a:t>
            </a:r>
            <a:r>
              <a:rPr lang="ru-RU" dirty="0" err="1">
                <a:latin typeface="Montserrat"/>
                <a:ea typeface="Montserrat"/>
                <a:cs typeface="Montserrat"/>
                <a:sym typeface="Montserrat"/>
              </a:rPr>
              <a:t>майже</a:t>
            </a:r>
            <a:r>
              <a:rPr lang="ru-RU" dirty="0">
                <a:latin typeface="Montserrat"/>
                <a:ea typeface="Montserrat"/>
                <a:cs typeface="Montserrat"/>
                <a:sym typeface="Montserrat"/>
              </a:rPr>
              <a:t> </a:t>
            </a:r>
            <a:r>
              <a:rPr lang="ru-RU" dirty="0" err="1">
                <a:latin typeface="Montserrat"/>
                <a:ea typeface="Montserrat"/>
                <a:cs typeface="Montserrat"/>
                <a:sym typeface="Montserrat"/>
              </a:rPr>
              <a:t>вдвічі</a:t>
            </a:r>
            <a:r>
              <a:rPr lang="ru-RU" dirty="0">
                <a:latin typeface="Montserrat"/>
                <a:ea typeface="Montserrat"/>
                <a:cs typeface="Montserrat"/>
                <a:sym typeface="Montserrat"/>
              </a:rPr>
              <a:t> </a:t>
            </a:r>
            <a:r>
              <a:rPr lang="ru-RU" dirty="0" err="1">
                <a:latin typeface="Montserrat"/>
                <a:ea typeface="Montserrat"/>
                <a:cs typeface="Montserrat"/>
                <a:sym typeface="Montserrat"/>
              </a:rPr>
              <a:t>зменшила</a:t>
            </a:r>
            <a:r>
              <a:rPr lang="ru-RU" dirty="0">
                <a:latin typeface="Montserrat"/>
                <a:ea typeface="Montserrat"/>
                <a:cs typeface="Montserrat"/>
                <a:sym typeface="Montserrat"/>
              </a:rPr>
              <a:t> </a:t>
            </a:r>
            <a:r>
              <a:rPr lang="ru-RU" dirty="0" err="1">
                <a:latin typeface="Montserrat"/>
                <a:ea typeface="Montserrat"/>
                <a:cs typeface="Montserrat"/>
                <a:sym typeface="Montserrat"/>
              </a:rPr>
              <a:t>їхню</a:t>
            </a:r>
            <a:r>
              <a:rPr lang="ru-RU" dirty="0">
                <a:latin typeface="Montserrat"/>
                <a:ea typeface="Montserrat"/>
                <a:cs typeface="Montserrat"/>
                <a:sym typeface="Montserrat"/>
              </a:rPr>
              <a:t> </a:t>
            </a:r>
            <a:r>
              <a:rPr lang="ru-RU" dirty="0" err="1">
                <a:latin typeface="Montserrat"/>
                <a:ea typeface="Montserrat"/>
                <a:cs typeface="Montserrat"/>
                <a:sym typeface="Montserrat"/>
              </a:rPr>
              <a:t>кількість</a:t>
            </a:r>
            <a:r>
              <a:rPr lang="ru-RU" dirty="0">
                <a:latin typeface="Montserrat"/>
                <a:ea typeface="Montserrat"/>
                <a:cs typeface="Montserrat"/>
                <a:sym typeface="Montserrat"/>
              </a:rPr>
              <a:t>.</a:t>
            </a:r>
            <a:endParaRPr dirty="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ru-RU" dirty="0" err="1">
                <a:latin typeface="Montserrat"/>
                <a:ea typeface="Montserrat"/>
                <a:cs typeface="Montserrat"/>
                <a:sym typeface="Montserrat"/>
              </a:rPr>
              <a:t>Третя</a:t>
            </a:r>
            <a:r>
              <a:rPr lang="ru-RU" dirty="0">
                <a:latin typeface="Montserrat"/>
                <a:ea typeface="Montserrat"/>
                <a:cs typeface="Montserrat"/>
                <a:sym typeface="Montserrat"/>
              </a:rPr>
              <a:t> </a:t>
            </a:r>
            <a:r>
              <a:rPr lang="ru-RU" dirty="0" err="1">
                <a:latin typeface="Montserrat"/>
                <a:ea typeface="Montserrat"/>
                <a:cs typeface="Montserrat"/>
                <a:sym typeface="Montserrat"/>
              </a:rPr>
              <a:t>група</a:t>
            </a:r>
            <a:r>
              <a:rPr lang="ru-RU" dirty="0">
                <a:latin typeface="Montserrat"/>
                <a:ea typeface="Montserrat"/>
                <a:cs typeface="Montserrat"/>
                <a:sym typeface="Montserrat"/>
              </a:rPr>
              <a:t> вчинила так, як і </a:t>
            </a:r>
            <a:r>
              <a:rPr lang="ru-RU" dirty="0" err="1">
                <a:latin typeface="Montserrat"/>
                <a:ea typeface="Montserrat"/>
                <a:cs typeface="Montserrat"/>
                <a:sym typeface="Montserrat"/>
              </a:rPr>
              <a:t>учасниці</a:t>
            </a:r>
            <a:r>
              <a:rPr lang="ru-RU" dirty="0">
                <a:latin typeface="Montserrat"/>
                <a:ea typeface="Montserrat"/>
                <a:cs typeface="Montserrat"/>
                <a:sym typeface="Montserrat"/>
              </a:rPr>
              <a:t> </a:t>
            </a:r>
            <a:r>
              <a:rPr lang="ru-RU" dirty="0" err="1">
                <a:latin typeface="Montserrat"/>
                <a:ea typeface="Montserrat"/>
                <a:cs typeface="Montserrat"/>
                <a:sym typeface="Montserrat"/>
              </a:rPr>
              <a:t>першої</a:t>
            </a:r>
            <a:r>
              <a:rPr lang="ru-RU" dirty="0">
                <a:latin typeface="Montserrat"/>
                <a:ea typeface="Montserrat"/>
                <a:cs typeface="Montserrat"/>
                <a:sym typeface="Montserrat"/>
              </a:rPr>
              <a:t> </a:t>
            </a:r>
            <a:r>
              <a:rPr lang="ru-RU" dirty="0" err="1">
                <a:latin typeface="Montserrat"/>
                <a:ea typeface="Montserrat"/>
                <a:cs typeface="Montserrat"/>
                <a:sym typeface="Montserrat"/>
              </a:rPr>
              <a:t>групи</a:t>
            </a:r>
            <a:r>
              <a:rPr lang="ru-RU" dirty="0">
                <a:latin typeface="Montserrat"/>
                <a:ea typeface="Montserrat"/>
                <a:cs typeface="Montserrat"/>
                <a:sym typeface="Montserrat"/>
              </a:rPr>
              <a:t>: 53% </a:t>
            </a:r>
            <a:r>
              <a:rPr lang="ru-RU" dirty="0" err="1">
                <a:latin typeface="Montserrat"/>
                <a:ea typeface="Montserrat"/>
                <a:cs typeface="Montserrat"/>
                <a:sym typeface="Montserrat"/>
              </a:rPr>
              <a:t>учасниць</a:t>
            </a:r>
            <a:r>
              <a:rPr lang="ru-RU" dirty="0">
                <a:latin typeface="Montserrat"/>
                <a:ea typeface="Montserrat"/>
                <a:cs typeface="Montserrat"/>
                <a:sym typeface="Montserrat"/>
              </a:rPr>
              <a:t> стали донорами.</a:t>
            </a:r>
            <a:endParaRPr dirty="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ru-RU" dirty="0" err="1">
                <a:latin typeface="Montserrat"/>
                <a:ea typeface="Montserrat"/>
                <a:cs typeface="Montserrat"/>
                <a:sym typeface="Montserrat"/>
              </a:rPr>
              <a:t>Грошовий</a:t>
            </a:r>
            <a:r>
              <a:rPr lang="ru-RU" dirty="0">
                <a:latin typeface="Montserrat"/>
                <a:ea typeface="Montserrat"/>
                <a:cs typeface="Montserrat"/>
                <a:sym typeface="Montserrat"/>
              </a:rPr>
              <a:t> стимул </a:t>
            </a:r>
            <a:r>
              <a:rPr lang="ru-RU" dirty="0" err="1">
                <a:latin typeface="Montserrat"/>
                <a:ea typeface="Montserrat"/>
                <a:cs typeface="Montserrat"/>
                <a:sym typeface="Montserrat"/>
              </a:rPr>
              <a:t>зменшив</a:t>
            </a:r>
            <a:r>
              <a:rPr lang="ru-RU" dirty="0">
                <a:latin typeface="Montserrat"/>
                <a:ea typeface="Montserrat"/>
                <a:cs typeface="Montserrat"/>
                <a:sym typeface="Montserrat"/>
              </a:rPr>
              <a:t> </a:t>
            </a:r>
            <a:r>
              <a:rPr lang="ru-RU" dirty="0" err="1">
                <a:latin typeface="Montserrat"/>
                <a:ea typeface="Montserrat"/>
                <a:cs typeface="Montserrat"/>
                <a:sym typeface="Montserrat"/>
              </a:rPr>
              <a:t>кількість</a:t>
            </a:r>
            <a:r>
              <a:rPr lang="ru-RU" dirty="0">
                <a:latin typeface="Montserrat"/>
                <a:ea typeface="Montserrat"/>
                <a:cs typeface="Montserrat"/>
                <a:sym typeface="Montserrat"/>
              </a:rPr>
              <a:t> </a:t>
            </a:r>
            <a:r>
              <a:rPr lang="ru-RU" dirty="0" err="1">
                <a:latin typeface="Montserrat"/>
                <a:ea typeface="Montserrat"/>
                <a:cs typeface="Montserrat"/>
                <a:sym typeface="Montserrat"/>
              </a:rPr>
              <a:t>виявів</a:t>
            </a:r>
            <a:r>
              <a:rPr lang="ru-RU" dirty="0">
                <a:latin typeface="Montserrat"/>
                <a:ea typeface="Montserrat"/>
                <a:cs typeface="Montserrat"/>
                <a:sym typeface="Montserrat"/>
              </a:rPr>
              <a:t> </a:t>
            </a:r>
            <a:r>
              <a:rPr lang="ru-RU" dirty="0" err="1">
                <a:latin typeface="Montserrat"/>
                <a:ea typeface="Montserrat"/>
                <a:cs typeface="Montserrat"/>
                <a:sym typeface="Montserrat"/>
              </a:rPr>
              <a:t>стимульованої</a:t>
            </a:r>
            <a:r>
              <a:rPr lang="ru-RU" dirty="0">
                <a:latin typeface="Montserrat"/>
                <a:ea typeface="Montserrat"/>
                <a:cs typeface="Montserrat"/>
                <a:sym typeface="Montserrat"/>
              </a:rPr>
              <a:t> </a:t>
            </a:r>
            <a:r>
              <a:rPr lang="ru-RU" dirty="0" err="1">
                <a:latin typeface="Montserrat"/>
                <a:ea typeface="Montserrat"/>
                <a:cs typeface="Montserrat"/>
                <a:sym typeface="Montserrat"/>
              </a:rPr>
              <a:t>поведінки</a:t>
            </a:r>
            <a:r>
              <a:rPr lang="ru-RU" dirty="0">
                <a:latin typeface="Montserrat"/>
                <a:ea typeface="Montserrat"/>
                <a:cs typeface="Montserrat"/>
                <a:sym typeface="Montserrat"/>
              </a:rPr>
              <a:t>. </a:t>
            </a:r>
            <a:r>
              <a:rPr lang="ru-RU" dirty="0" err="1">
                <a:latin typeface="Montserrat"/>
                <a:ea typeface="Montserrat"/>
                <a:cs typeface="Montserrat"/>
                <a:sym typeface="Montserrat"/>
              </a:rPr>
              <a:t>Винагорода</a:t>
            </a:r>
            <a:r>
              <a:rPr lang="ru-RU" dirty="0">
                <a:latin typeface="Montserrat"/>
                <a:ea typeface="Montserrat"/>
                <a:cs typeface="Montserrat"/>
                <a:sym typeface="Montserrat"/>
              </a:rPr>
              <a:t> «</a:t>
            </a:r>
            <a:r>
              <a:rPr lang="ru-RU" dirty="0" err="1">
                <a:latin typeface="Montserrat"/>
                <a:ea typeface="Montserrat"/>
                <a:cs typeface="Montserrat"/>
                <a:sym typeface="Montserrat"/>
              </a:rPr>
              <a:t>отруїла</a:t>
            </a:r>
            <a:r>
              <a:rPr lang="ru-RU" dirty="0">
                <a:latin typeface="Montserrat"/>
                <a:ea typeface="Montserrat"/>
                <a:cs typeface="Montserrat"/>
                <a:sym typeface="Montserrat"/>
              </a:rPr>
              <a:t>» акт </a:t>
            </a:r>
            <a:r>
              <a:rPr lang="ru-RU" dirty="0" err="1">
                <a:latin typeface="Montserrat"/>
                <a:ea typeface="Montserrat"/>
                <a:cs typeface="Montserrat"/>
                <a:sym typeface="Montserrat"/>
              </a:rPr>
              <a:t>альтруїзму</a:t>
            </a:r>
            <a:r>
              <a:rPr lang="ru-RU" dirty="0">
                <a:latin typeface="Montserrat"/>
                <a:ea typeface="Montserrat"/>
                <a:cs typeface="Montserrat"/>
                <a:sym typeface="Montserrat"/>
              </a:rPr>
              <a:t> та </a:t>
            </a:r>
            <a:r>
              <a:rPr lang="ru-RU" dirty="0" err="1">
                <a:latin typeface="Montserrat"/>
                <a:ea typeface="Montserrat"/>
                <a:cs typeface="Montserrat"/>
                <a:sym typeface="Montserrat"/>
              </a:rPr>
              <a:t>витіснила</a:t>
            </a:r>
            <a:r>
              <a:rPr lang="ru-RU" dirty="0">
                <a:latin typeface="Montserrat"/>
                <a:ea typeface="Montserrat"/>
                <a:cs typeface="Montserrat"/>
                <a:sym typeface="Montserrat"/>
              </a:rPr>
              <a:t> </a:t>
            </a:r>
            <a:r>
              <a:rPr lang="ru-RU" dirty="0" err="1">
                <a:latin typeface="Montserrat"/>
                <a:ea typeface="Montserrat"/>
                <a:cs typeface="Montserrat"/>
                <a:sym typeface="Montserrat"/>
              </a:rPr>
              <a:t>внутрішнє</a:t>
            </a:r>
            <a:r>
              <a:rPr lang="ru-RU" dirty="0">
                <a:latin typeface="Montserrat"/>
                <a:ea typeface="Montserrat"/>
                <a:cs typeface="Montserrat"/>
                <a:sym typeface="Montserrat"/>
              </a:rPr>
              <a:t> </a:t>
            </a:r>
            <a:r>
              <a:rPr lang="ru-RU" dirty="0" err="1">
                <a:latin typeface="Montserrat"/>
                <a:ea typeface="Montserrat"/>
                <a:cs typeface="Montserrat"/>
                <a:sym typeface="Montserrat"/>
              </a:rPr>
              <a:t>бажання</a:t>
            </a:r>
            <a:r>
              <a:rPr lang="ru-RU" dirty="0">
                <a:latin typeface="Montserrat"/>
                <a:ea typeface="Montserrat"/>
                <a:cs typeface="Montserrat"/>
                <a:sym typeface="Montserrat"/>
              </a:rPr>
              <a:t> </a:t>
            </a:r>
            <a:r>
              <a:rPr lang="ru-RU" dirty="0" err="1">
                <a:latin typeface="Montserrat"/>
                <a:ea typeface="Montserrat"/>
                <a:cs typeface="Montserrat"/>
                <a:sym typeface="Montserrat"/>
              </a:rPr>
              <a:t>зробити</a:t>
            </a:r>
            <a:r>
              <a:rPr lang="ru-RU" dirty="0">
                <a:latin typeface="Montserrat"/>
                <a:ea typeface="Montserrat"/>
                <a:cs typeface="Montserrat"/>
                <a:sym typeface="Montserrat"/>
              </a:rPr>
              <a:t> </a:t>
            </a:r>
            <a:r>
              <a:rPr lang="ru-RU" dirty="0" err="1">
                <a:latin typeface="Montserrat"/>
                <a:ea typeface="Montserrat"/>
                <a:cs typeface="Montserrat"/>
                <a:sym typeface="Montserrat"/>
              </a:rPr>
              <a:t>щось</a:t>
            </a:r>
            <a:r>
              <a:rPr lang="ru-RU" dirty="0">
                <a:latin typeface="Montserrat"/>
                <a:ea typeface="Montserrat"/>
                <a:cs typeface="Montserrat"/>
                <a:sym typeface="Montserrat"/>
              </a:rPr>
              <a:t> добре. </a:t>
            </a:r>
            <a:r>
              <a:rPr lang="ru-RU" dirty="0" err="1">
                <a:latin typeface="Montserrat"/>
                <a:ea typeface="Montserrat"/>
                <a:cs typeface="Montserrat"/>
                <a:sym typeface="Montserrat"/>
              </a:rPr>
              <a:t>Творити</a:t>
            </a:r>
            <a:r>
              <a:rPr lang="ru-RU" dirty="0">
                <a:latin typeface="Montserrat"/>
                <a:ea typeface="Montserrat"/>
                <a:cs typeface="Montserrat"/>
                <a:sym typeface="Montserrat"/>
              </a:rPr>
              <a:t> добро – ось у </a:t>
            </a:r>
            <a:r>
              <a:rPr lang="ru-RU" dirty="0" err="1">
                <a:latin typeface="Montserrat"/>
                <a:ea typeface="Montserrat"/>
                <a:cs typeface="Montserrat"/>
                <a:sym typeface="Montserrat"/>
              </a:rPr>
              <a:t>чому</a:t>
            </a:r>
            <a:r>
              <a:rPr lang="ru-RU" dirty="0">
                <a:latin typeface="Montserrat"/>
                <a:ea typeface="Montserrat"/>
                <a:cs typeface="Montserrat"/>
                <a:sym typeface="Montserrat"/>
              </a:rPr>
              <a:t> </a:t>
            </a:r>
            <a:r>
              <a:rPr lang="ru-RU" dirty="0" err="1">
                <a:latin typeface="Montserrat"/>
                <a:ea typeface="Montserrat"/>
                <a:cs typeface="Montserrat"/>
                <a:sym typeface="Montserrat"/>
              </a:rPr>
              <a:t>сенс</a:t>
            </a:r>
            <a:r>
              <a:rPr lang="ru-RU" dirty="0">
                <a:latin typeface="Montserrat"/>
                <a:ea typeface="Montserrat"/>
                <a:cs typeface="Montserrat"/>
                <a:sym typeface="Montserrat"/>
              </a:rPr>
              <a:t> </a:t>
            </a:r>
            <a:r>
              <a:rPr lang="ru-RU" dirty="0" err="1">
                <a:latin typeface="Montserrat"/>
                <a:ea typeface="Montserrat"/>
                <a:cs typeface="Montserrat"/>
                <a:sym typeface="Montserrat"/>
              </a:rPr>
              <a:t>здавання</a:t>
            </a:r>
            <a:r>
              <a:rPr lang="ru-RU" dirty="0">
                <a:latin typeface="Montserrat"/>
                <a:ea typeface="Montserrat"/>
                <a:cs typeface="Montserrat"/>
                <a:sym typeface="Montserrat"/>
              </a:rPr>
              <a:t> </a:t>
            </a:r>
            <a:r>
              <a:rPr lang="ru-RU" dirty="0" err="1">
                <a:latin typeface="Montserrat"/>
                <a:ea typeface="Montserrat"/>
                <a:cs typeface="Montserrat"/>
                <a:sym typeface="Montserrat"/>
              </a:rPr>
              <a:t>крові</a:t>
            </a:r>
            <a:r>
              <a:rPr lang="ru-RU" dirty="0">
                <a:latin typeface="Montserrat"/>
                <a:ea typeface="Montserrat"/>
                <a:cs typeface="Montserrat"/>
                <a:sym typeface="Montserrat"/>
              </a:rPr>
              <a:t>. </a:t>
            </a:r>
            <a:endParaRPr dirty="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ru-RU" dirty="0" err="1">
                <a:latin typeface="Montserrat"/>
                <a:ea typeface="Montserrat"/>
                <a:cs typeface="Montserrat"/>
                <a:sym typeface="Montserrat"/>
              </a:rPr>
              <a:t>Наявність</a:t>
            </a:r>
            <a:r>
              <a:rPr lang="ru-RU" dirty="0">
                <a:latin typeface="Montserrat"/>
                <a:ea typeface="Montserrat"/>
                <a:cs typeface="Montserrat"/>
                <a:sym typeface="Montserrat"/>
              </a:rPr>
              <a:t> </a:t>
            </a:r>
            <a:r>
              <a:rPr lang="ru-RU" dirty="0" err="1">
                <a:latin typeface="Montserrat"/>
                <a:ea typeface="Montserrat"/>
                <a:cs typeface="Montserrat"/>
                <a:sym typeface="Montserrat"/>
              </a:rPr>
              <a:t>винагороди</a:t>
            </a:r>
            <a:r>
              <a:rPr lang="ru-RU" dirty="0">
                <a:latin typeface="Montserrat"/>
                <a:ea typeface="Montserrat"/>
                <a:cs typeface="Montserrat"/>
                <a:sym typeface="Montserrat"/>
              </a:rPr>
              <a:t> не </a:t>
            </a:r>
            <a:r>
              <a:rPr lang="ru-RU" dirty="0" err="1">
                <a:latin typeface="Montserrat"/>
                <a:ea typeface="Montserrat"/>
                <a:cs typeface="Montserrat"/>
                <a:sym typeface="Montserrat"/>
              </a:rPr>
              <a:t>обов’язково</a:t>
            </a:r>
            <a:r>
              <a:rPr lang="ru-RU" dirty="0">
                <a:latin typeface="Montserrat"/>
                <a:ea typeface="Montserrat"/>
                <a:cs typeface="Montserrat"/>
                <a:sym typeface="Montserrat"/>
              </a:rPr>
              <a:t> </a:t>
            </a:r>
            <a:r>
              <a:rPr lang="ru-RU" dirty="0" err="1">
                <a:latin typeface="Montserrat"/>
                <a:ea typeface="Montserrat"/>
                <a:cs typeface="Montserrat"/>
                <a:sym typeface="Montserrat"/>
              </a:rPr>
              <a:t>руйнівна</a:t>
            </a:r>
            <a:r>
              <a:rPr lang="ru-RU" dirty="0">
                <a:latin typeface="Montserrat"/>
                <a:ea typeface="Montserrat"/>
                <a:cs typeface="Montserrat"/>
                <a:sym typeface="Montserrat"/>
              </a:rPr>
              <a:t>. </a:t>
            </a:r>
            <a:r>
              <a:rPr lang="ru-RU" dirty="0" err="1">
                <a:latin typeface="Montserrat"/>
                <a:ea typeface="Montserrat"/>
                <a:cs typeface="Montserrat"/>
                <a:sym typeface="Montserrat"/>
              </a:rPr>
              <a:t>Можливість</a:t>
            </a:r>
            <a:r>
              <a:rPr lang="ru-RU" dirty="0">
                <a:latin typeface="Montserrat"/>
                <a:ea typeface="Montserrat"/>
                <a:cs typeface="Montserrat"/>
                <a:sym typeface="Montserrat"/>
              </a:rPr>
              <a:t> </a:t>
            </a:r>
            <a:r>
              <a:rPr lang="ru-RU" dirty="0" err="1">
                <a:latin typeface="Montserrat"/>
                <a:ea typeface="Montserrat"/>
                <a:cs typeface="Montserrat"/>
                <a:sym typeface="Montserrat"/>
              </a:rPr>
              <a:t>пожертвувати</a:t>
            </a:r>
            <a:r>
              <a:rPr lang="ru-RU" dirty="0">
                <a:latin typeface="Montserrat"/>
                <a:ea typeface="Montserrat"/>
                <a:cs typeface="Montserrat"/>
                <a:sym typeface="Montserrat"/>
              </a:rPr>
              <a:t> 50 </a:t>
            </a:r>
            <a:r>
              <a:rPr lang="ru-RU" dirty="0" err="1">
                <a:latin typeface="Montserrat"/>
                <a:ea typeface="Montserrat"/>
                <a:cs typeface="Montserrat"/>
                <a:sym typeface="Montserrat"/>
              </a:rPr>
              <a:t>зароблених</a:t>
            </a:r>
            <a:r>
              <a:rPr lang="ru-RU" dirty="0">
                <a:latin typeface="Montserrat"/>
                <a:ea typeface="Montserrat"/>
                <a:cs typeface="Montserrat"/>
                <a:sym typeface="Montserrat"/>
              </a:rPr>
              <a:t> крон на </a:t>
            </a:r>
            <a:r>
              <a:rPr lang="ru-RU" dirty="0" err="1">
                <a:latin typeface="Montserrat"/>
                <a:ea typeface="Montserrat"/>
                <a:cs typeface="Montserrat"/>
                <a:sym typeface="Montserrat"/>
              </a:rPr>
              <a:t>благодійність</a:t>
            </a:r>
            <a:r>
              <a:rPr lang="ru-RU" dirty="0">
                <a:latin typeface="Montserrat"/>
                <a:ea typeface="Montserrat"/>
                <a:cs typeface="Montserrat"/>
                <a:sym typeface="Montserrat"/>
              </a:rPr>
              <a:t>, схоже, </a:t>
            </a:r>
            <a:r>
              <a:rPr lang="ru-RU" dirty="0" err="1">
                <a:latin typeface="Montserrat"/>
                <a:ea typeface="Montserrat"/>
                <a:cs typeface="Montserrat"/>
                <a:sym typeface="Montserrat"/>
              </a:rPr>
              <a:t>звела</a:t>
            </a:r>
            <a:r>
              <a:rPr lang="ru-RU" dirty="0">
                <a:latin typeface="Montserrat"/>
                <a:ea typeface="Montserrat"/>
                <a:cs typeface="Montserrat"/>
                <a:sym typeface="Montserrat"/>
              </a:rPr>
              <a:t> </a:t>
            </a:r>
            <a:r>
              <a:rPr lang="ru-RU" dirty="0" err="1">
                <a:latin typeface="Montserrat"/>
                <a:ea typeface="Montserrat"/>
                <a:cs typeface="Montserrat"/>
                <a:sym typeface="Montserrat"/>
              </a:rPr>
              <a:t>негативний</a:t>
            </a:r>
            <a:r>
              <a:rPr lang="ru-RU" dirty="0">
                <a:latin typeface="Montserrat"/>
                <a:ea typeface="Montserrat"/>
                <a:cs typeface="Montserrat"/>
                <a:sym typeface="Montserrat"/>
              </a:rPr>
              <a:t> </a:t>
            </a:r>
            <a:r>
              <a:rPr lang="ru-RU" dirty="0" err="1">
                <a:latin typeface="Montserrat"/>
                <a:ea typeface="Montserrat"/>
                <a:cs typeface="Montserrat"/>
                <a:sym typeface="Montserrat"/>
              </a:rPr>
              <a:t>вплив</a:t>
            </a:r>
            <a:r>
              <a:rPr lang="ru-RU" dirty="0">
                <a:latin typeface="Montserrat"/>
                <a:ea typeface="Montserrat"/>
                <a:cs typeface="Montserrat"/>
                <a:sym typeface="Montserrat"/>
              </a:rPr>
              <a:t> </a:t>
            </a:r>
            <a:r>
              <a:rPr lang="ru-RU" dirty="0" err="1">
                <a:latin typeface="Montserrat"/>
                <a:ea typeface="Montserrat"/>
                <a:cs typeface="Montserrat"/>
                <a:sym typeface="Montserrat"/>
              </a:rPr>
              <a:t>винагороди</a:t>
            </a:r>
            <a:r>
              <a:rPr lang="ru-RU" dirty="0">
                <a:latin typeface="Montserrat"/>
                <a:ea typeface="Montserrat"/>
                <a:cs typeface="Montserrat"/>
                <a:sym typeface="Montserrat"/>
              </a:rPr>
              <a:t> </a:t>
            </a:r>
            <a:r>
              <a:rPr lang="ru-RU" dirty="0" err="1">
                <a:latin typeface="Montserrat"/>
                <a:ea typeface="Montserrat"/>
                <a:cs typeface="Montserrat"/>
                <a:sym typeface="Montserrat"/>
              </a:rPr>
              <a:t>нанівець</a:t>
            </a:r>
            <a:r>
              <a:rPr lang="ru-RU" dirty="0">
                <a:latin typeface="Montserrat"/>
                <a:ea typeface="Montserrat"/>
                <a:cs typeface="Montserrat"/>
                <a:sym typeface="Montserrat"/>
              </a:rPr>
              <a:t>. </a:t>
            </a:r>
            <a:r>
              <a:rPr lang="ru-RU" dirty="0" err="1">
                <a:latin typeface="Montserrat"/>
                <a:ea typeface="Montserrat"/>
                <a:cs typeface="Montserrat"/>
                <a:sym typeface="Montserrat"/>
              </a:rPr>
              <a:t>Це</a:t>
            </a:r>
            <a:r>
              <a:rPr lang="ru-RU" dirty="0">
                <a:latin typeface="Montserrat"/>
                <a:ea typeface="Montserrat"/>
                <a:cs typeface="Montserrat"/>
                <a:sym typeface="Montserrat"/>
              </a:rPr>
              <a:t> також є </a:t>
            </a:r>
            <a:r>
              <a:rPr lang="ru-RU" dirty="0" err="1">
                <a:latin typeface="Montserrat"/>
                <a:ea typeface="Montserrat"/>
                <a:cs typeface="Montserrat"/>
                <a:sym typeface="Montserrat"/>
              </a:rPr>
              <a:t>важливим</a:t>
            </a:r>
            <a:r>
              <a:rPr lang="ru-RU" dirty="0">
                <a:latin typeface="Montserrat"/>
                <a:ea typeface="Montserrat"/>
                <a:cs typeface="Montserrat"/>
                <a:sym typeface="Montserrat"/>
              </a:rPr>
              <a:t> </a:t>
            </a:r>
            <a:r>
              <a:rPr lang="ru-RU" dirty="0" err="1">
                <a:latin typeface="Montserrat"/>
                <a:ea typeface="Montserrat"/>
                <a:cs typeface="Montserrat"/>
                <a:sym typeface="Montserrat"/>
              </a:rPr>
              <a:t>відкриттям</a:t>
            </a:r>
            <a:r>
              <a:rPr lang="ru-RU" dirty="0">
                <a:latin typeface="Montserrat"/>
                <a:ea typeface="Montserrat"/>
                <a:cs typeface="Montserrat"/>
                <a:sym typeface="Montserrat"/>
              </a:rPr>
              <a:t>: не </a:t>
            </a:r>
            <a:r>
              <a:rPr lang="ru-RU" dirty="0" err="1">
                <a:latin typeface="Montserrat"/>
                <a:ea typeface="Montserrat"/>
                <a:cs typeface="Montserrat"/>
                <a:sym typeface="Montserrat"/>
              </a:rPr>
              <a:t>кожен</a:t>
            </a:r>
            <a:r>
              <a:rPr lang="ru-RU" dirty="0">
                <a:latin typeface="Montserrat"/>
                <a:ea typeface="Montserrat"/>
                <a:cs typeface="Montserrat"/>
                <a:sym typeface="Montserrat"/>
              </a:rPr>
              <a:t> вид </a:t>
            </a:r>
            <a:r>
              <a:rPr lang="ru-RU" dirty="0" err="1">
                <a:latin typeface="Montserrat"/>
                <a:ea typeface="Montserrat"/>
                <a:cs typeface="Montserrat"/>
                <a:sym typeface="Montserrat"/>
              </a:rPr>
              <a:t>винагороди</a:t>
            </a:r>
            <a:r>
              <a:rPr lang="ru-RU" dirty="0">
                <a:latin typeface="Montserrat"/>
                <a:ea typeface="Montserrat"/>
                <a:cs typeface="Montserrat"/>
                <a:sym typeface="Montserrat"/>
              </a:rPr>
              <a:t> – </a:t>
            </a:r>
            <a:r>
              <a:rPr lang="ru-RU" dirty="0" err="1">
                <a:latin typeface="Montserrat"/>
                <a:ea typeface="Montserrat"/>
                <a:cs typeface="Montserrat"/>
                <a:sym typeface="Montserrat"/>
              </a:rPr>
              <a:t>це</a:t>
            </a:r>
            <a:r>
              <a:rPr lang="ru-RU" dirty="0">
                <a:latin typeface="Montserrat"/>
                <a:ea typeface="Montserrat"/>
                <a:cs typeface="Montserrat"/>
                <a:sym typeface="Montserrat"/>
              </a:rPr>
              <a:t> погано.</a:t>
            </a:r>
            <a:endParaRPr dirty="0">
              <a:latin typeface="Montserrat"/>
              <a:ea typeface="Montserrat"/>
              <a:cs typeface="Montserrat"/>
              <a:sym typeface="Montserrat"/>
            </a:endParaRPr>
          </a:p>
          <a:p>
            <a:pPr marL="0" lvl="0" indent="0" algn="l" rtl="0">
              <a:lnSpc>
                <a:spcPct val="100000"/>
              </a:lnSpc>
              <a:spcBef>
                <a:spcPts val="0"/>
              </a:spcBef>
              <a:spcAft>
                <a:spcPts val="0"/>
              </a:spcAft>
              <a:buSzPts val="1400"/>
              <a:buNone/>
            </a:pPr>
            <a:endParaRPr dirty="0"/>
          </a:p>
        </p:txBody>
      </p:sp>
      <p:sp>
        <p:nvSpPr>
          <p:cNvPr id="195" name="Google Shape;195;g2cadd6f36f7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f55d247e30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ontserrat"/>
              <a:ea typeface="Montserrat"/>
              <a:cs typeface="Montserrat"/>
              <a:sym typeface="Montserrat"/>
            </a:endParaRPr>
          </a:p>
        </p:txBody>
      </p:sp>
      <p:sp>
        <p:nvSpPr>
          <p:cNvPr id="202" name="Google Shape;202;g1f55d247e30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cadd6f36f7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g2cadd6f36f7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f55d247e30_0_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ontserrat"/>
              <a:ea typeface="Montserrat"/>
              <a:cs typeface="Montserrat"/>
              <a:sym typeface="Montserrat"/>
            </a:endParaRPr>
          </a:p>
        </p:txBody>
      </p:sp>
      <p:sp>
        <p:nvSpPr>
          <p:cNvPr id="219" name="Google Shape;219;g1f55d247e30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f55d247e30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1f55d247e30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f55d247e30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1f55d247e30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cadd6f36f7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g2cadd6f36f7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f55d247e30_0_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ru-RU" dirty="0" err="1">
                <a:latin typeface="Montserrat"/>
                <a:ea typeface="Montserrat"/>
                <a:cs typeface="Montserrat"/>
                <a:sym typeface="Montserrat"/>
              </a:rPr>
              <a:t>Мотивація</a:t>
            </a:r>
            <a:r>
              <a:rPr lang="ru-RU" dirty="0">
                <a:latin typeface="Montserrat"/>
                <a:ea typeface="Montserrat"/>
                <a:cs typeface="Montserrat"/>
                <a:sym typeface="Montserrat"/>
              </a:rPr>
              <a:t> є </a:t>
            </a:r>
            <a:r>
              <a:rPr lang="ru-RU" dirty="0" err="1">
                <a:latin typeface="Montserrat"/>
                <a:ea typeface="Montserrat"/>
                <a:cs typeface="Montserrat"/>
                <a:sym typeface="Montserrat"/>
              </a:rPr>
              <a:t>процесом</a:t>
            </a:r>
            <a:r>
              <a:rPr lang="ru-RU" dirty="0">
                <a:latin typeface="Montserrat"/>
                <a:ea typeface="Montserrat"/>
                <a:cs typeface="Montserrat"/>
                <a:sym typeface="Montserrat"/>
              </a:rPr>
              <a:t> </a:t>
            </a:r>
            <a:r>
              <a:rPr lang="ru-RU" dirty="0" err="1">
                <a:latin typeface="Montserrat"/>
                <a:ea typeface="Montserrat"/>
                <a:cs typeface="Montserrat"/>
                <a:sym typeface="Montserrat"/>
              </a:rPr>
              <a:t>спонукання</a:t>
            </a:r>
            <a:r>
              <a:rPr lang="ru-RU" dirty="0">
                <a:latin typeface="Montserrat"/>
                <a:ea typeface="Montserrat"/>
                <a:cs typeface="Montserrat"/>
                <a:sym typeface="Montserrat"/>
              </a:rPr>
              <a:t> </a:t>
            </a:r>
            <a:r>
              <a:rPr lang="ru-RU" dirty="0" err="1">
                <a:latin typeface="Montserrat"/>
                <a:ea typeface="Montserrat"/>
                <a:cs typeface="Montserrat"/>
                <a:sym typeface="Montserrat"/>
              </a:rPr>
              <a:t>людини</a:t>
            </a:r>
            <a:r>
              <a:rPr lang="ru-RU" dirty="0">
                <a:latin typeface="Montserrat"/>
                <a:ea typeface="Montserrat"/>
                <a:cs typeface="Montserrat"/>
                <a:sym typeface="Montserrat"/>
              </a:rPr>
              <a:t> до </a:t>
            </a:r>
            <a:r>
              <a:rPr lang="ru-RU" dirty="0" err="1">
                <a:latin typeface="Montserrat"/>
                <a:ea typeface="Montserrat"/>
                <a:cs typeface="Montserrat"/>
                <a:sym typeface="Montserrat"/>
              </a:rPr>
              <a:t>праці</a:t>
            </a:r>
            <a:r>
              <a:rPr lang="ru-RU" dirty="0">
                <a:latin typeface="Montserrat"/>
                <a:ea typeface="Montserrat"/>
                <a:cs typeface="Montserrat"/>
                <a:sym typeface="Montserrat"/>
              </a:rPr>
              <a:t> для </a:t>
            </a:r>
            <a:r>
              <a:rPr lang="ru-RU" dirty="0" err="1">
                <a:latin typeface="Montserrat"/>
                <a:ea typeface="Montserrat"/>
                <a:cs typeface="Montserrat"/>
                <a:sym typeface="Montserrat"/>
              </a:rPr>
              <a:t>досягнення</a:t>
            </a:r>
            <a:r>
              <a:rPr lang="ru-RU" dirty="0">
                <a:latin typeface="Montserrat"/>
                <a:ea typeface="Montserrat"/>
                <a:cs typeface="Montserrat"/>
                <a:sym typeface="Montserrat"/>
              </a:rPr>
              <a:t> </a:t>
            </a:r>
            <a:r>
              <a:rPr lang="ru-RU" dirty="0" err="1">
                <a:latin typeface="Montserrat"/>
                <a:ea typeface="Montserrat"/>
                <a:cs typeface="Montserrat"/>
                <a:sym typeface="Montserrat"/>
              </a:rPr>
              <a:t>певних</a:t>
            </a:r>
            <a:r>
              <a:rPr lang="ru-RU" dirty="0">
                <a:latin typeface="Montserrat"/>
                <a:ea typeface="Montserrat"/>
                <a:cs typeface="Montserrat"/>
                <a:sym typeface="Montserrat"/>
              </a:rPr>
              <a:t> </a:t>
            </a:r>
            <a:r>
              <a:rPr lang="ru-RU" dirty="0" err="1">
                <a:latin typeface="Montserrat"/>
                <a:ea typeface="Montserrat"/>
                <a:cs typeface="Montserrat"/>
                <a:sym typeface="Montserrat"/>
              </a:rPr>
              <a:t>цілей</a:t>
            </a:r>
            <a:r>
              <a:rPr lang="ru-RU" dirty="0">
                <a:latin typeface="Montserrat"/>
                <a:ea typeface="Montserrat"/>
                <a:cs typeface="Montserrat"/>
                <a:sym typeface="Montserrat"/>
              </a:rPr>
              <a:t> шляхом «</a:t>
            </a:r>
            <a:r>
              <a:rPr lang="ru-RU" dirty="0" err="1">
                <a:latin typeface="Montserrat"/>
                <a:ea typeface="Montserrat"/>
                <a:cs typeface="Montserrat"/>
                <a:sym typeface="Montserrat"/>
              </a:rPr>
              <a:t>підштовхування</a:t>
            </a:r>
            <a:r>
              <a:rPr lang="ru-RU" dirty="0">
                <a:latin typeface="Montserrat"/>
                <a:ea typeface="Montserrat"/>
                <a:cs typeface="Montserrat"/>
                <a:sym typeface="Montserrat"/>
              </a:rPr>
              <a:t>» до </a:t>
            </a:r>
            <a:r>
              <a:rPr lang="ru-RU" dirty="0" err="1">
                <a:latin typeface="Montserrat"/>
                <a:ea typeface="Montserrat"/>
                <a:cs typeface="Montserrat"/>
                <a:sym typeface="Montserrat"/>
              </a:rPr>
              <a:t>діяльності</a:t>
            </a:r>
            <a:r>
              <a:rPr lang="ru-RU" dirty="0">
                <a:latin typeface="Montserrat"/>
                <a:ea typeface="Montserrat"/>
                <a:cs typeface="Montserrat"/>
                <a:sym typeface="Montserrat"/>
              </a:rPr>
              <a:t>, а </a:t>
            </a:r>
            <a:r>
              <a:rPr lang="ru-RU" dirty="0" err="1">
                <a:latin typeface="Montserrat"/>
                <a:ea typeface="Montserrat"/>
                <a:cs typeface="Montserrat"/>
                <a:sym typeface="Montserrat"/>
              </a:rPr>
              <a:t>стимулювання</a:t>
            </a:r>
            <a:r>
              <a:rPr lang="ru-RU" dirty="0">
                <a:latin typeface="Montserrat"/>
                <a:ea typeface="Montserrat"/>
                <a:cs typeface="Montserrat"/>
                <a:sym typeface="Montserrat"/>
              </a:rPr>
              <a:t> – </a:t>
            </a:r>
            <a:r>
              <a:rPr lang="ru-RU" dirty="0" err="1">
                <a:latin typeface="Montserrat"/>
                <a:ea typeface="Montserrat"/>
                <a:cs typeface="Montserrat"/>
                <a:sym typeface="Montserrat"/>
              </a:rPr>
              <a:t>процесом</a:t>
            </a:r>
            <a:r>
              <a:rPr lang="ru-RU" dirty="0">
                <a:latin typeface="Montserrat"/>
                <a:ea typeface="Montserrat"/>
                <a:cs typeface="Montserrat"/>
                <a:sym typeface="Montserrat"/>
              </a:rPr>
              <a:t> </a:t>
            </a:r>
            <a:r>
              <a:rPr lang="ru-RU" dirty="0" err="1">
                <a:latin typeface="Montserrat"/>
                <a:ea typeface="Montserrat"/>
                <a:cs typeface="Montserrat"/>
                <a:sym typeface="Montserrat"/>
              </a:rPr>
              <a:t>регулюючого</a:t>
            </a:r>
            <a:r>
              <a:rPr lang="ru-RU" dirty="0">
                <a:latin typeface="Montserrat"/>
                <a:ea typeface="Montserrat"/>
                <a:cs typeface="Montserrat"/>
                <a:sym typeface="Montserrat"/>
              </a:rPr>
              <a:t> </a:t>
            </a:r>
            <a:r>
              <a:rPr lang="ru-RU" dirty="0" err="1">
                <a:latin typeface="Montserrat"/>
                <a:ea typeface="Montserrat"/>
                <a:cs typeface="Montserrat"/>
                <a:sym typeface="Montserrat"/>
              </a:rPr>
              <a:t>впливу</a:t>
            </a:r>
            <a:r>
              <a:rPr lang="ru-RU" dirty="0">
                <a:latin typeface="Montserrat"/>
                <a:ea typeface="Montserrat"/>
                <a:cs typeface="Montserrat"/>
                <a:sym typeface="Montserrat"/>
              </a:rPr>
              <a:t> на </a:t>
            </a:r>
            <a:r>
              <a:rPr lang="ru-RU" dirty="0" err="1">
                <a:latin typeface="Montserrat"/>
                <a:ea typeface="Montserrat"/>
                <a:cs typeface="Montserrat"/>
                <a:sym typeface="Montserrat"/>
              </a:rPr>
              <a:t>працівника</a:t>
            </a:r>
            <a:r>
              <a:rPr lang="ru-RU" dirty="0">
                <a:latin typeface="Montserrat"/>
                <a:ea typeface="Montserrat"/>
                <a:cs typeface="Montserrat"/>
                <a:sym typeface="Montserrat"/>
              </a:rPr>
              <a:t> </a:t>
            </a:r>
            <a:r>
              <a:rPr lang="ru-RU" dirty="0" err="1">
                <a:latin typeface="Montserrat"/>
                <a:ea typeface="Montserrat"/>
                <a:cs typeface="Montserrat"/>
                <a:sym typeface="Montserrat"/>
              </a:rPr>
              <a:t>ззовні</a:t>
            </a:r>
            <a:r>
              <a:rPr lang="ru-RU" dirty="0">
                <a:latin typeface="Montserrat"/>
                <a:ea typeface="Montserrat"/>
                <a:cs typeface="Montserrat"/>
                <a:sym typeface="Montserrat"/>
              </a:rPr>
              <a:t> </a:t>
            </a:r>
            <a:r>
              <a:rPr lang="ru-RU" dirty="0" err="1">
                <a:latin typeface="Montserrat"/>
                <a:ea typeface="Montserrat"/>
                <a:cs typeface="Montserrat"/>
                <a:sym typeface="Montserrat"/>
              </a:rPr>
              <a:t>можливістю</a:t>
            </a:r>
            <a:r>
              <a:rPr lang="ru-RU" dirty="0">
                <a:latin typeface="Montserrat"/>
                <a:ea typeface="Montserrat"/>
                <a:cs typeface="Montserrat"/>
                <a:sym typeface="Montserrat"/>
              </a:rPr>
              <a:t> </a:t>
            </a:r>
            <a:r>
              <a:rPr lang="ru-RU" dirty="0" err="1">
                <a:latin typeface="Montserrat"/>
                <a:ea typeface="Montserrat"/>
                <a:cs typeface="Montserrat"/>
                <a:sym typeface="Montserrat"/>
              </a:rPr>
              <a:t>задоволення</a:t>
            </a:r>
            <a:r>
              <a:rPr lang="ru-RU" dirty="0">
                <a:latin typeface="Montserrat"/>
                <a:ea typeface="Montserrat"/>
                <a:cs typeface="Montserrat"/>
                <a:sym typeface="Montserrat"/>
              </a:rPr>
              <a:t> </a:t>
            </a:r>
            <a:r>
              <a:rPr lang="ru-RU" dirty="0" err="1">
                <a:latin typeface="Montserrat"/>
                <a:ea typeface="Montserrat"/>
                <a:cs typeface="Montserrat"/>
                <a:sym typeface="Montserrat"/>
              </a:rPr>
              <a:t>певних</a:t>
            </a:r>
            <a:r>
              <a:rPr lang="ru-RU" dirty="0">
                <a:latin typeface="Montserrat"/>
                <a:ea typeface="Montserrat"/>
                <a:cs typeface="Montserrat"/>
                <a:sym typeface="Montserrat"/>
              </a:rPr>
              <a:t> </a:t>
            </a:r>
            <a:r>
              <a:rPr lang="ru-RU" dirty="0" err="1">
                <a:latin typeface="Montserrat"/>
                <a:ea typeface="Montserrat"/>
                <a:cs typeface="Montserrat"/>
                <a:sym typeface="Montserrat"/>
              </a:rPr>
              <a:t>особистих</a:t>
            </a:r>
            <a:r>
              <a:rPr lang="ru-RU" dirty="0">
                <a:latin typeface="Montserrat"/>
                <a:ea typeface="Montserrat"/>
                <a:cs typeface="Montserrat"/>
                <a:sym typeface="Montserrat"/>
              </a:rPr>
              <a:t> потреб з метою </a:t>
            </a:r>
            <a:r>
              <a:rPr lang="ru-RU" dirty="0" err="1">
                <a:latin typeface="Montserrat"/>
                <a:ea typeface="Montserrat"/>
                <a:cs typeface="Montserrat"/>
                <a:sym typeface="Montserrat"/>
              </a:rPr>
              <a:t>підвищення</a:t>
            </a:r>
            <a:r>
              <a:rPr lang="ru-RU" dirty="0">
                <a:latin typeface="Montserrat"/>
                <a:ea typeface="Montserrat"/>
                <a:cs typeface="Montserrat"/>
                <a:sym typeface="Montserrat"/>
              </a:rPr>
              <a:t> </a:t>
            </a:r>
            <a:r>
              <a:rPr lang="ru-RU" dirty="0" err="1">
                <a:latin typeface="Montserrat"/>
                <a:ea typeface="Montserrat"/>
                <a:cs typeface="Montserrat"/>
                <a:sym typeface="Montserrat"/>
              </a:rPr>
              <a:t>продуктивності</a:t>
            </a:r>
            <a:r>
              <a:rPr lang="ru-RU" dirty="0">
                <a:latin typeface="Montserrat"/>
                <a:ea typeface="Montserrat"/>
                <a:cs typeface="Montserrat"/>
                <a:sym typeface="Montserrat"/>
              </a:rPr>
              <a:t> </a:t>
            </a:r>
            <a:r>
              <a:rPr lang="ru-RU" dirty="0" err="1">
                <a:latin typeface="Montserrat"/>
                <a:ea typeface="Montserrat"/>
                <a:cs typeface="Montserrat"/>
                <a:sym typeface="Montserrat"/>
              </a:rPr>
              <a:t>його</a:t>
            </a:r>
            <a:r>
              <a:rPr lang="ru-RU" dirty="0">
                <a:latin typeface="Montserrat"/>
                <a:ea typeface="Montserrat"/>
                <a:cs typeface="Montserrat"/>
                <a:sym typeface="Montserrat"/>
              </a:rPr>
              <a:t> </a:t>
            </a:r>
            <a:r>
              <a:rPr lang="ru-RU" dirty="0" err="1">
                <a:latin typeface="Montserrat"/>
                <a:ea typeface="Montserrat"/>
                <a:cs typeface="Montserrat"/>
                <a:sym typeface="Montserrat"/>
              </a:rPr>
              <a:t>праці</a:t>
            </a:r>
            <a:r>
              <a:rPr lang="ru-RU" dirty="0">
                <a:latin typeface="Montserrat"/>
                <a:ea typeface="Montserrat"/>
                <a:cs typeface="Montserrat"/>
                <a:sym typeface="Montserrat"/>
              </a:rPr>
              <a:t>.</a:t>
            </a:r>
            <a:endParaRPr dirty="0">
              <a:latin typeface="Montserrat"/>
              <a:ea typeface="Montserrat"/>
              <a:cs typeface="Montserrat"/>
              <a:sym typeface="Montserrat"/>
            </a:endParaRPr>
          </a:p>
          <a:p>
            <a:pPr marL="0" lvl="0" indent="0" algn="l" rtl="0">
              <a:lnSpc>
                <a:spcPct val="100000"/>
              </a:lnSpc>
              <a:spcBef>
                <a:spcPts val="0"/>
              </a:spcBef>
              <a:spcAft>
                <a:spcPts val="0"/>
              </a:spcAft>
              <a:buSzPts val="1400"/>
              <a:buNone/>
            </a:pPr>
            <a:endParaRPr dirty="0">
              <a:latin typeface="Montserrat"/>
              <a:ea typeface="Montserrat"/>
              <a:cs typeface="Montserrat"/>
              <a:sym typeface="Montserrat"/>
            </a:endParaRPr>
          </a:p>
        </p:txBody>
      </p:sp>
      <p:sp>
        <p:nvSpPr>
          <p:cNvPr id="252" name="Google Shape;252;g1f55d247e30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cadd6f36f7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g2cadd6f36f7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f55d247e30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ontserrat"/>
              <a:ea typeface="Montserrat"/>
              <a:cs typeface="Montserrat"/>
              <a:sym typeface="Montserrat"/>
            </a:endParaRPr>
          </a:p>
        </p:txBody>
      </p:sp>
      <p:sp>
        <p:nvSpPr>
          <p:cNvPr id="259" name="Google Shape;259;g1f55d247e30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f55d247e30_0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ru-RU" sz="1000">
                <a:latin typeface="Arial"/>
                <a:ea typeface="Arial"/>
                <a:cs typeface="Arial"/>
                <a:sym typeface="Arial"/>
              </a:rPr>
              <a:t>А</a:t>
            </a:r>
            <a:r>
              <a:rPr lang="ru-RU">
                <a:latin typeface="Montserrat"/>
                <a:ea typeface="Montserrat"/>
                <a:cs typeface="Montserrat"/>
                <a:sym typeface="Montserrat"/>
              </a:rPr>
              <a:t>втономність — у мене є стільки свободи, скільки мені потрібно. </a:t>
            </a:r>
            <a:endParaRPr>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ru-RU">
                <a:latin typeface="Montserrat"/>
                <a:ea typeface="Montserrat"/>
                <a:cs typeface="Montserrat"/>
                <a:sym typeface="Montserrat"/>
              </a:rPr>
              <a:t>Майстерність —  я розвиваюсь в тому, що для мене важливо. Люди хочуть розвивати в тому, що їм цінно.</a:t>
            </a:r>
            <a:endParaRPr>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ru-RU">
                <a:latin typeface="Montserrat"/>
                <a:ea typeface="Montserrat"/>
                <a:cs typeface="Montserrat"/>
                <a:sym typeface="Montserrat"/>
              </a:rPr>
              <a:t>Сенс — те, що я роблю має значення. </a:t>
            </a:r>
            <a:endParaRPr>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ru-RU">
                <a:latin typeface="Montserrat"/>
                <a:ea typeface="Montserrat"/>
                <a:cs typeface="Montserrat"/>
                <a:sym typeface="Montserrat"/>
              </a:rPr>
              <a:t>Приналежність — у мене крута команда, люди поруч мені імпонують.</a:t>
            </a:r>
            <a:endParaRPr>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ru-RU">
                <a:latin typeface="Montserrat"/>
                <a:ea typeface="Montserrat"/>
                <a:cs typeface="Montserrat"/>
                <a:sym typeface="Montserrat"/>
              </a:rPr>
              <a:t>Лояльність до чогось. Наприклад, до компанії.</a:t>
            </a:r>
            <a:endParaRPr>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ru-RU">
                <a:latin typeface="Montserrat"/>
                <a:ea typeface="Montserrat"/>
                <a:cs typeface="Montserrat"/>
                <a:sym typeface="Montserrat"/>
              </a:rPr>
              <a:t>Відповідність цінностям . Це цінності в компанії близькі людині </a:t>
            </a:r>
            <a:endParaRPr>
              <a:latin typeface="Montserrat"/>
              <a:ea typeface="Montserrat"/>
              <a:cs typeface="Montserrat"/>
              <a:sym typeface="Montserrat"/>
            </a:endParaRPr>
          </a:p>
          <a:p>
            <a:pPr marL="0" lvl="0" indent="0" algn="l" rtl="0">
              <a:lnSpc>
                <a:spcPct val="100000"/>
              </a:lnSpc>
              <a:spcBef>
                <a:spcPts val="0"/>
              </a:spcBef>
              <a:spcAft>
                <a:spcPts val="0"/>
              </a:spcAft>
              <a:buSzPts val="1400"/>
              <a:buNone/>
            </a:pPr>
            <a:endParaRPr>
              <a:latin typeface="Montserrat"/>
              <a:ea typeface="Montserrat"/>
              <a:cs typeface="Montserrat"/>
              <a:sym typeface="Montserrat"/>
            </a:endParaRPr>
          </a:p>
        </p:txBody>
      </p:sp>
      <p:sp>
        <p:nvSpPr>
          <p:cNvPr id="273" name="Google Shape;273;g1f55d247e30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cadd6f36f7_0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g2cadd6f36f7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cadd6f36f7_0_2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g2cadd6f36f7_0_2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f50b891209_1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1f50b891209_1_4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f55d247e3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g1f55d247e3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cadd6f36f7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g2cadd6f36f7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cadd6f36f7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g2cadd6f36f7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f55d247e30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g1f55d247e30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f55d247e30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ru-RU" b="1">
                <a:latin typeface="Montserrat"/>
                <a:ea typeface="Montserrat"/>
                <a:cs typeface="Montserrat"/>
                <a:sym typeface="Montserrat"/>
              </a:rPr>
              <a:t>Когнітивне упередження —  фундаментальна помилка атрибуції.</a:t>
            </a:r>
            <a:r>
              <a:rPr lang="ru-RU">
                <a:latin typeface="Montserrat"/>
                <a:ea typeface="Montserrat"/>
                <a:cs typeface="Montserrat"/>
                <a:sym typeface="Montserrat"/>
              </a:rPr>
              <a:t> Це схильність пояснювати дії інших їхніми внутрішніми характеристиками, ігноруючи вплив зовнішніх обставин, а власну поведінку — саме цими зовнішніми факторами. </a:t>
            </a:r>
            <a:endParaRPr>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ru-RU">
                <a:latin typeface="Montserrat"/>
                <a:ea typeface="Montserrat"/>
                <a:cs typeface="Montserrat"/>
                <a:sym typeface="Montserrat"/>
              </a:rPr>
              <a:t>Наприклад, якщо хтось запізнився на зустріч, то ти це можеш пояснити неорганізованістю чи відсутністю дисципліни, не врахувавши, що могли бути затори. Однак, якщо саме ти спізнишся, то будеш пояснювати це виключно зовнішніми обставинами.</a:t>
            </a:r>
            <a:endParaRPr>
              <a:latin typeface="Montserrat"/>
              <a:ea typeface="Montserrat"/>
              <a:cs typeface="Montserrat"/>
              <a:sym typeface="Montserrat"/>
            </a:endParaRPr>
          </a:p>
          <a:p>
            <a:pPr marL="0" lvl="0" indent="0" algn="l" rtl="0">
              <a:lnSpc>
                <a:spcPct val="100000"/>
              </a:lnSpc>
              <a:spcBef>
                <a:spcPts val="0"/>
              </a:spcBef>
              <a:spcAft>
                <a:spcPts val="0"/>
              </a:spcAft>
              <a:buSzPts val="1400"/>
              <a:buNone/>
            </a:pPr>
            <a:endParaRPr>
              <a:latin typeface="Montserrat"/>
              <a:ea typeface="Montserrat"/>
              <a:cs typeface="Montserrat"/>
              <a:sym typeface="Montserrat"/>
            </a:endParaRPr>
          </a:p>
        </p:txBody>
      </p:sp>
      <p:sp>
        <p:nvSpPr>
          <p:cNvPr id="151" name="Google Shape;151;g1f55d247e30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f55d247e30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ru-RU">
                <a:latin typeface="Montserrat"/>
                <a:ea typeface="Montserrat"/>
                <a:cs typeface="Montserrat"/>
                <a:sym typeface="Montserrat"/>
              </a:rPr>
              <a:t>Популярна ідея Абрахама Маслоу полягає в тому, що у всіх нас є ієрархія потреб: коли наші базові фізіологічні потреби й потреба в безпеці задоволені, ми хочемо любові й почуття належності, потім прагнемо самоповаги і престижу, і, нарешті, самореалізації. Але ця піраміда була запропонована понад півстоліття тому. </a:t>
            </a:r>
            <a:endParaRPr>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ru-RU">
                <a:latin typeface="Montserrat"/>
                <a:ea typeface="Montserrat"/>
                <a:cs typeface="Montserrat"/>
                <a:sym typeface="Montserrat"/>
              </a:rPr>
              <a:t>Але Маслоу створив свою піраміду за часів, коли управління персоналом тільки зароджувалося і багато робочих місць у сфері виробничої економіки не відповідали базовим фізіологічним потребам та вимогам безпеки. Сьогодні все більше компаній працюють у сфері економіки знань та економіки послуг. Вони не просто задовольняють базові потреби, а прагнуть задовольнити кожну потребу співробітників, забезпечуючи такі зручності, як харчування і спортивні зали, змагаючись за найкомфортніші робочі умови</a:t>
            </a:r>
            <a:endParaRPr>
              <a:latin typeface="Montserrat"/>
              <a:ea typeface="Montserrat"/>
              <a:cs typeface="Montserrat"/>
              <a:sym typeface="Montserrat"/>
            </a:endParaRPr>
          </a:p>
          <a:p>
            <a:pPr marL="0" lvl="0" indent="0" algn="l" rtl="0">
              <a:lnSpc>
                <a:spcPct val="100000"/>
              </a:lnSpc>
              <a:spcBef>
                <a:spcPts val="0"/>
              </a:spcBef>
              <a:spcAft>
                <a:spcPts val="0"/>
              </a:spcAft>
              <a:buSzPts val="1400"/>
              <a:buNone/>
            </a:pPr>
            <a:endParaRPr>
              <a:latin typeface="Montserrat"/>
              <a:ea typeface="Montserrat"/>
              <a:cs typeface="Montserrat"/>
              <a:sym typeface="Montserrat"/>
            </a:endParaRPr>
          </a:p>
        </p:txBody>
      </p:sp>
      <p:sp>
        <p:nvSpPr>
          <p:cNvPr id="159" name="Google Shape;159;g1f55d247e30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cadd6f36f7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ru-RU">
                <a:latin typeface="Montserrat"/>
                <a:ea typeface="Montserrat"/>
                <a:cs typeface="Montserrat"/>
                <a:sym typeface="Montserrat"/>
              </a:rPr>
              <a:t>В основі двофакторної теорії Ф. Герцберга лежать дві великі категорії потреб: гігієнічні чинники і мотивуючі чинники.</a:t>
            </a:r>
            <a:endParaRPr>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ru-RU">
                <a:latin typeface="Montserrat"/>
                <a:ea typeface="Montserrat"/>
                <a:cs typeface="Montserrat"/>
                <a:sym typeface="Montserrat"/>
              </a:rPr>
              <a:t>Герцберг назвав першу категорію потреб гігієнічними, на його думку, ці чинники описують оточення співробітника і обслуговують первинні функції, запобігаючи незадоволеності роботою.</a:t>
            </a:r>
            <a:endParaRPr>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ru-RU">
                <a:latin typeface="Montserrat"/>
                <a:ea typeface="Montserrat"/>
                <a:cs typeface="Montserrat"/>
                <a:sym typeface="Montserrat"/>
              </a:rPr>
              <a:t>Задовільний рівень гігієнічного фактора не мотивує, але його відсутність демотивує.</a:t>
            </a:r>
            <a:endParaRPr>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ru-RU">
                <a:latin typeface="Montserrat"/>
                <a:ea typeface="Montserrat"/>
                <a:cs typeface="Montserrat"/>
                <a:sym typeface="Montserrat"/>
              </a:rPr>
              <a:t>Другу категорію чинників Герцберг назвав такими, що мотивують, оскільки вони спонукають співробітників до кращого виконання.</a:t>
            </a:r>
            <a:endParaRPr>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ru-RU">
                <a:latin typeface="Montserrat"/>
                <a:ea typeface="Montserrat"/>
                <a:cs typeface="Montserrat"/>
                <a:sym typeface="Montserrat"/>
              </a:rPr>
              <a:t>Герцберг прийшов до украй цікавих висновків. Зокрема, він уклав, що мотиватори, що викликають задоволеність роботою, пов'язані в першу чергу з вмістом роботи і внутрішньою потребою особи в самовираженні. В той же час чинники, що викликають незадоволення роботою, пов'язані перш за все з недоліками роботи і зовнішніми умовами.</a:t>
            </a:r>
            <a:endParaRPr>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ru-RU">
                <a:latin typeface="Montserrat"/>
                <a:ea typeface="Montserrat"/>
                <a:cs typeface="Montserrat"/>
                <a:sym typeface="Montserrat"/>
              </a:rPr>
              <a:t>Ще одне цікаве заключення Герцберга полягало в тому, що фактори-мотиватори і чинники контексту абсолютно несиметричні і не надають однакової дії. Так, чинники контексту, набуваючи негативного значення, викликають незадоволення роботою. Якщо ж ці чинники в цілому не виходять за межі очікуваного або бажаного, підвищення мотивації вони не викликають. Іншими словами, низька заробітна плата здатна підірвати мотивацію працівника, але її підвищення навряд чи підвищить його бажання працювати.</a:t>
            </a:r>
            <a:endParaRPr>
              <a:latin typeface="Montserrat"/>
              <a:ea typeface="Montserrat"/>
              <a:cs typeface="Montserrat"/>
              <a:sym typeface="Montserrat"/>
            </a:endParaRPr>
          </a:p>
          <a:p>
            <a:pPr marL="0" lvl="0" indent="0" algn="l" rtl="0">
              <a:lnSpc>
                <a:spcPct val="100000"/>
              </a:lnSpc>
              <a:spcBef>
                <a:spcPts val="0"/>
              </a:spcBef>
              <a:spcAft>
                <a:spcPts val="0"/>
              </a:spcAft>
              <a:buSzPts val="1400"/>
              <a:buNone/>
            </a:pPr>
            <a:endParaRPr>
              <a:latin typeface="Montserrat"/>
              <a:ea typeface="Montserrat"/>
              <a:cs typeface="Montserrat"/>
              <a:sym typeface="Montserrat"/>
            </a:endParaRPr>
          </a:p>
        </p:txBody>
      </p:sp>
      <p:sp>
        <p:nvSpPr>
          <p:cNvPr id="168" name="Google Shape;168;g2cadd6f36f7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2"/>
          <p:cNvSpPr>
            <a:spLocks noGrp="1"/>
          </p:cNvSpPr>
          <p:nvPr>
            <p:ph type="pic" idx="2"/>
          </p:nvPr>
        </p:nvSpPr>
        <p:spPr>
          <a:xfrm>
            <a:off x="5183188" y="987425"/>
            <a:ext cx="6172200" cy="4873625"/>
          </a:xfrm>
          <a:prstGeom prst="rect">
            <a:avLst/>
          </a:prstGeom>
          <a:noFill/>
          <a:ln>
            <a:noFill/>
          </a:ln>
        </p:spPr>
      </p:sp>
      <p:sp>
        <p:nvSpPr>
          <p:cNvPr id="74" name="Google Shape;74;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g2c8bca811a4_1_72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23" name="Google Shape;23;g2c8bca811a4_1_726"/>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4" name="Google Shape;24;g2c8bca811a4_1_726"/>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5" name="Google Shape;25;g2c8bca811a4_1_726"/>
          <p:cNvSpPr txBox="1">
            <a:spLocks noGrp="1"/>
          </p:cNvSpPr>
          <p:nvPr>
            <p:ph type="sldNum" idx="12"/>
          </p:nvPr>
        </p:nvSpPr>
        <p:spPr>
          <a:xfrm>
            <a:off x="11320333" y="6241345"/>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2_Title Slide копия 1">
  <p:cSld name="12_Title Slide копия 1">
    <p:spTree>
      <p:nvGrpSpPr>
        <p:cNvPr id="1" name="Shape 3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3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rdr.fmcgsd.net/in/offer/3130?aid=104945&amp;dlink=https%3A%2F%2Fwww.yakaboo.ua%2Fua%2Fzasteljajte-lizhko-dribnici-jaki-mozhut-zminiti-vashe-zhittja-i-mozhlivo-svit-2380591.html" TargetMode="External"/><Relationship Id="rId5" Type="http://schemas.openxmlformats.org/officeDocument/2006/relationships/hyperlink" Target="https://www.yakaboo.ua/ua/ljudina-v-poshukah-spravzhn-ogo-sensu-psiholog-u-konctabori.html?utm_source=blog.yakaboo.ua&amp;utm_medium=knygy-po-motyvaciji&amp;utm_campaign=16072018" TargetMode="External"/><Relationship Id="rId4" Type="http://schemas.openxmlformats.org/officeDocument/2006/relationships/hyperlink" Target="https://knigoland.com.ua/deniel-pink-autho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g2c8bca811a4_2_849"/>
          <p:cNvSpPr/>
          <p:nvPr/>
        </p:nvSpPr>
        <p:spPr>
          <a:xfrm>
            <a:off x="337200" y="3254850"/>
            <a:ext cx="11854800" cy="1323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5500"/>
              <a:buFont typeface="Arial"/>
              <a:buNone/>
            </a:pPr>
            <a:r>
              <a:rPr lang="ru-RU" sz="4500" b="1">
                <a:solidFill>
                  <a:schemeClr val="dk1"/>
                </a:solidFill>
                <a:highlight>
                  <a:schemeClr val="lt1"/>
                </a:highlight>
                <a:latin typeface="Montserrat SemiBold"/>
                <a:ea typeface="Montserrat SemiBold"/>
                <a:cs typeface="Montserrat SemiBold"/>
                <a:sym typeface="Montserrat SemiBold"/>
              </a:rPr>
              <a:t>Мотивація </a:t>
            </a:r>
            <a:endParaRPr sz="4300" b="0" i="0" u="none" strike="noStrike" cap="none">
              <a:solidFill>
                <a:schemeClr val="dk1"/>
              </a:solidFill>
              <a:highlight>
                <a:schemeClr val="lt1"/>
              </a:highlight>
              <a:latin typeface="Montserrat SemiBold"/>
              <a:ea typeface="Montserrat SemiBold"/>
              <a:cs typeface="Montserrat SemiBold"/>
              <a:sym typeface="Montserrat SemiBold"/>
            </a:endParaRPr>
          </a:p>
          <a:p>
            <a:pPr marL="0" marR="0" lvl="0" indent="0" algn="l" rtl="0">
              <a:lnSpc>
                <a:spcPct val="115000"/>
              </a:lnSpc>
              <a:spcBef>
                <a:spcPts val="0"/>
              </a:spcBef>
              <a:spcAft>
                <a:spcPts val="0"/>
              </a:spcAft>
              <a:buClr>
                <a:schemeClr val="dk1"/>
              </a:buClr>
              <a:buSzPts val="5500"/>
              <a:buFont typeface="Arial"/>
              <a:buNone/>
            </a:pPr>
            <a:endParaRPr sz="4000" b="0" i="0" u="none" strike="noStrike" cap="none">
              <a:solidFill>
                <a:schemeClr val="dk1"/>
              </a:solidFill>
              <a:highlight>
                <a:schemeClr val="lt1"/>
              </a:highlight>
              <a:latin typeface="Montserrat SemiBold"/>
              <a:ea typeface="Montserrat SemiBold"/>
              <a:cs typeface="Montserrat SemiBold"/>
              <a:sym typeface="Montserrat SemiBold"/>
            </a:endParaRPr>
          </a:p>
          <a:p>
            <a:pPr marL="0" marR="0" lvl="0" indent="0" algn="l" rtl="0">
              <a:lnSpc>
                <a:spcPct val="115000"/>
              </a:lnSpc>
              <a:spcBef>
                <a:spcPts val="0"/>
              </a:spcBef>
              <a:spcAft>
                <a:spcPts val="0"/>
              </a:spcAft>
              <a:buClr>
                <a:schemeClr val="dk1"/>
              </a:buClr>
              <a:buSzPts val="5500"/>
              <a:buFont typeface="Arial"/>
              <a:buNone/>
            </a:pPr>
            <a:endParaRPr sz="4000" b="0" i="0" u="none" strike="noStrike" cap="none">
              <a:solidFill>
                <a:schemeClr val="dk1"/>
              </a:solidFill>
              <a:highlight>
                <a:schemeClr val="lt1"/>
              </a:highlight>
              <a:latin typeface="Montserrat SemiBold"/>
              <a:ea typeface="Montserrat SemiBold"/>
              <a:cs typeface="Montserrat SemiBold"/>
              <a:sym typeface="Montserrat SemiBold"/>
            </a:endParaRPr>
          </a:p>
          <a:p>
            <a:pPr marL="0" marR="0" lvl="0" indent="0" algn="l" rtl="0">
              <a:lnSpc>
                <a:spcPct val="115000"/>
              </a:lnSpc>
              <a:spcBef>
                <a:spcPts val="0"/>
              </a:spcBef>
              <a:spcAft>
                <a:spcPts val="0"/>
              </a:spcAft>
              <a:buClr>
                <a:schemeClr val="dk1"/>
              </a:buClr>
              <a:buSzPts val="5500"/>
              <a:buFont typeface="Arial"/>
              <a:buNone/>
            </a:pPr>
            <a:r>
              <a:rPr lang="ru-RU" sz="2400" b="0" i="0" u="none" strike="noStrike" cap="none">
                <a:solidFill>
                  <a:schemeClr val="dk1"/>
                </a:solidFill>
                <a:highlight>
                  <a:schemeClr val="lt1"/>
                </a:highlight>
                <a:latin typeface="Montserrat SemiBold"/>
                <a:ea typeface="Montserrat SemiBold"/>
                <a:cs typeface="Montserrat SemiBold"/>
                <a:sym typeface="Montserrat SemiBold"/>
              </a:rPr>
              <a:t>Інтерактивна лекція №</a:t>
            </a:r>
            <a:r>
              <a:rPr lang="ru-RU" sz="2400">
                <a:solidFill>
                  <a:schemeClr val="dk1"/>
                </a:solidFill>
                <a:highlight>
                  <a:schemeClr val="lt1"/>
                </a:highlight>
                <a:latin typeface="Montserrat SemiBold"/>
                <a:ea typeface="Montserrat SemiBold"/>
                <a:cs typeface="Montserrat SemiBold"/>
                <a:sym typeface="Montserrat SemiBold"/>
              </a:rPr>
              <a:t>5</a:t>
            </a:r>
            <a:endParaRPr sz="2400" b="0" i="0" u="none" strike="noStrike" cap="none">
              <a:solidFill>
                <a:schemeClr val="dk1"/>
              </a:solidFill>
              <a:highlight>
                <a:schemeClr val="lt1"/>
              </a:highlight>
              <a:latin typeface="Montserrat SemiBold"/>
              <a:ea typeface="Montserrat SemiBold"/>
              <a:cs typeface="Montserrat SemiBold"/>
              <a:sym typeface="Montserrat SemiBold"/>
            </a:endParaRPr>
          </a:p>
        </p:txBody>
      </p:sp>
      <p:pic>
        <p:nvPicPr>
          <p:cNvPr id="95" name="Google Shape;95;g2c8bca811a4_2_849"/>
          <p:cNvPicPr preferRelativeResize="0"/>
          <p:nvPr/>
        </p:nvPicPr>
        <p:blipFill rotWithShape="1">
          <a:blip r:embed="rId3">
            <a:alphaModFix/>
          </a:blip>
          <a:srcRect/>
          <a:stretch/>
        </p:blipFill>
        <p:spPr>
          <a:xfrm>
            <a:off x="948413" y="759213"/>
            <a:ext cx="1263618" cy="532500"/>
          </a:xfrm>
          <a:prstGeom prst="rect">
            <a:avLst/>
          </a:prstGeom>
          <a:noFill/>
          <a:ln>
            <a:noFill/>
          </a:ln>
        </p:spPr>
      </p:pic>
      <p:pic>
        <p:nvPicPr>
          <p:cNvPr id="96" name="Google Shape;96;g2c8bca811a4_2_849"/>
          <p:cNvPicPr preferRelativeResize="0"/>
          <p:nvPr/>
        </p:nvPicPr>
        <p:blipFill rotWithShape="1">
          <a:blip r:embed="rId4">
            <a:alphaModFix/>
          </a:blip>
          <a:srcRect/>
          <a:stretch/>
        </p:blipFill>
        <p:spPr>
          <a:xfrm>
            <a:off x="2859712" y="877832"/>
            <a:ext cx="1555115" cy="295275"/>
          </a:xfrm>
          <a:prstGeom prst="rect">
            <a:avLst/>
          </a:prstGeom>
          <a:noFill/>
          <a:ln>
            <a:noFill/>
          </a:ln>
        </p:spPr>
      </p:pic>
      <p:pic>
        <p:nvPicPr>
          <p:cNvPr id="97" name="Google Shape;97;g2c8bca811a4_2_849"/>
          <p:cNvPicPr preferRelativeResize="0"/>
          <p:nvPr/>
        </p:nvPicPr>
        <p:blipFill rotWithShape="1">
          <a:blip r:embed="rId5">
            <a:alphaModFix/>
          </a:blip>
          <a:srcRect/>
          <a:stretch/>
        </p:blipFill>
        <p:spPr>
          <a:xfrm>
            <a:off x="7488075" y="0"/>
            <a:ext cx="4703924" cy="3254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g1f55d247e30_0_104"/>
          <p:cNvSpPr/>
          <p:nvPr/>
        </p:nvSpPr>
        <p:spPr>
          <a:xfrm>
            <a:off x="168600" y="3017475"/>
            <a:ext cx="11854800" cy="13233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chemeClr val="dk1"/>
              </a:buClr>
              <a:buSzPts val="5500"/>
              <a:buFont typeface="Arial"/>
              <a:buNone/>
            </a:pPr>
            <a:r>
              <a:rPr lang="ru-RU" sz="4200" b="1">
                <a:solidFill>
                  <a:schemeClr val="dk1"/>
                </a:solidFill>
                <a:highlight>
                  <a:schemeClr val="lt1"/>
                </a:highlight>
                <a:latin typeface="Montserrat SemiBold"/>
                <a:ea typeface="Montserrat SemiBold"/>
                <a:cs typeface="Montserrat SemiBold"/>
                <a:sym typeface="Montserrat SemiBold"/>
              </a:rPr>
              <a:t>А чи можете ви мотивувати </a:t>
            </a:r>
            <a:endParaRPr sz="4200" b="1">
              <a:solidFill>
                <a:schemeClr val="dk1"/>
              </a:solidFill>
              <a:highlight>
                <a:schemeClr val="lt1"/>
              </a:highlight>
              <a:latin typeface="Montserrat SemiBold"/>
              <a:ea typeface="Montserrat SemiBold"/>
              <a:cs typeface="Montserrat SemiBold"/>
              <a:sym typeface="Montserrat SemiBold"/>
            </a:endParaRPr>
          </a:p>
          <a:p>
            <a:pPr marL="0" marR="0" lvl="0" indent="0" algn="ctr" rtl="0">
              <a:lnSpc>
                <a:spcPct val="115000"/>
              </a:lnSpc>
              <a:spcBef>
                <a:spcPts val="0"/>
              </a:spcBef>
              <a:spcAft>
                <a:spcPts val="0"/>
              </a:spcAft>
              <a:buClr>
                <a:schemeClr val="dk1"/>
              </a:buClr>
              <a:buSzPts val="5500"/>
              <a:buFont typeface="Arial"/>
              <a:buNone/>
            </a:pPr>
            <a:r>
              <a:rPr lang="ru-RU" sz="4200" b="1">
                <a:solidFill>
                  <a:schemeClr val="dk1"/>
                </a:solidFill>
                <a:highlight>
                  <a:schemeClr val="lt1"/>
                </a:highlight>
                <a:latin typeface="Montserrat SemiBold"/>
                <a:ea typeface="Montserrat SemiBold"/>
                <a:cs typeface="Montserrat SemiBold"/>
                <a:sym typeface="Montserrat SemiBold"/>
              </a:rPr>
              <a:t>іншу людину виконати щось?</a:t>
            </a:r>
            <a:endParaRPr sz="4200" b="1" i="0" u="none" strike="noStrike" cap="none">
              <a:solidFill>
                <a:schemeClr val="dk1"/>
              </a:solidFill>
              <a:highlight>
                <a:schemeClr val="lt1"/>
              </a:highlight>
              <a:latin typeface="Montserrat SemiBold"/>
              <a:ea typeface="Montserrat SemiBold"/>
              <a:cs typeface="Montserrat SemiBold"/>
              <a:sym typeface="Montserrat SemiBold"/>
            </a:endParaRPr>
          </a:p>
        </p:txBody>
      </p:sp>
      <p:pic>
        <p:nvPicPr>
          <p:cNvPr id="181" name="Google Shape;181;g1f55d247e30_0_104"/>
          <p:cNvPicPr preferRelativeResize="0"/>
          <p:nvPr/>
        </p:nvPicPr>
        <p:blipFill rotWithShape="1">
          <a:blip r:embed="rId3">
            <a:alphaModFix/>
          </a:blip>
          <a:srcRect/>
          <a:stretch/>
        </p:blipFill>
        <p:spPr>
          <a:xfrm>
            <a:off x="948413" y="759213"/>
            <a:ext cx="1263618" cy="532500"/>
          </a:xfrm>
          <a:prstGeom prst="rect">
            <a:avLst/>
          </a:prstGeom>
          <a:noFill/>
          <a:ln>
            <a:noFill/>
          </a:ln>
        </p:spPr>
      </p:pic>
      <p:pic>
        <p:nvPicPr>
          <p:cNvPr id="182" name="Google Shape;182;g1f55d247e30_0_104"/>
          <p:cNvPicPr preferRelativeResize="0"/>
          <p:nvPr/>
        </p:nvPicPr>
        <p:blipFill rotWithShape="1">
          <a:blip r:embed="rId4">
            <a:alphaModFix/>
          </a:blip>
          <a:srcRect/>
          <a:stretch/>
        </p:blipFill>
        <p:spPr>
          <a:xfrm>
            <a:off x="7488075" y="0"/>
            <a:ext cx="4703924" cy="3254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550E"/>
        </a:solidFill>
        <a:effectLst/>
      </p:bgPr>
    </p:bg>
    <p:spTree>
      <p:nvGrpSpPr>
        <p:cNvPr id="1" name="Shape 186"/>
        <p:cNvGrpSpPr/>
        <p:nvPr/>
      </p:nvGrpSpPr>
      <p:grpSpPr>
        <a:xfrm>
          <a:off x="0" y="0"/>
          <a:ext cx="0" cy="0"/>
          <a:chOff x="0" y="0"/>
          <a:chExt cx="0" cy="0"/>
        </a:xfrm>
      </p:grpSpPr>
      <p:sp>
        <p:nvSpPr>
          <p:cNvPr id="187" name="Google Shape;187;g1f55d247e30_0_58"/>
          <p:cNvSpPr/>
          <p:nvPr/>
        </p:nvSpPr>
        <p:spPr>
          <a:xfrm>
            <a:off x="5951539" y="-104931"/>
            <a:ext cx="6240600" cy="7075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 name="Google Shape;188;g1f55d247e30_0_58"/>
          <p:cNvSpPr/>
          <p:nvPr/>
        </p:nvSpPr>
        <p:spPr>
          <a:xfrm>
            <a:off x="269750" y="2671625"/>
            <a:ext cx="66090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ru-RU" sz="3600" b="1">
                <a:solidFill>
                  <a:schemeClr val="lt1"/>
                </a:solidFill>
                <a:latin typeface="Montserrat"/>
                <a:ea typeface="Montserrat"/>
                <a:cs typeface="Montserrat"/>
                <a:sym typeface="Montserrat"/>
              </a:rPr>
              <a:t>Соціально-фінансова мотивація</a:t>
            </a:r>
            <a:endParaRPr sz="3600" b="1" i="0" u="none" strike="noStrike" cap="none">
              <a:solidFill>
                <a:schemeClr val="lt1"/>
              </a:solidFill>
              <a:latin typeface="Montserrat"/>
              <a:ea typeface="Montserrat"/>
              <a:cs typeface="Montserrat"/>
              <a:sym typeface="Montserrat"/>
            </a:endParaRPr>
          </a:p>
        </p:txBody>
      </p:sp>
      <p:sp>
        <p:nvSpPr>
          <p:cNvPr id="189" name="Google Shape;189;g1f55d247e30_0_58"/>
          <p:cNvSpPr txBox="1"/>
          <p:nvPr/>
        </p:nvSpPr>
        <p:spPr>
          <a:xfrm>
            <a:off x="1222121" y="3379631"/>
            <a:ext cx="3880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pic>
        <p:nvPicPr>
          <p:cNvPr id="190" name="Google Shape;190;g1f55d247e30_0_58"/>
          <p:cNvPicPr preferRelativeResize="0"/>
          <p:nvPr/>
        </p:nvPicPr>
        <p:blipFill rotWithShape="1">
          <a:blip r:embed="rId3">
            <a:alphaModFix/>
          </a:blip>
          <a:srcRect/>
          <a:stretch/>
        </p:blipFill>
        <p:spPr>
          <a:xfrm>
            <a:off x="8501877" y="1650132"/>
            <a:ext cx="1139943" cy="1139943"/>
          </a:xfrm>
          <a:prstGeom prst="rect">
            <a:avLst/>
          </a:prstGeom>
          <a:noFill/>
          <a:ln>
            <a:noFill/>
          </a:ln>
        </p:spPr>
      </p:pic>
      <p:pic>
        <p:nvPicPr>
          <p:cNvPr id="191" name="Google Shape;191;g1f55d247e30_0_58"/>
          <p:cNvPicPr preferRelativeResize="0"/>
          <p:nvPr/>
        </p:nvPicPr>
        <p:blipFill rotWithShape="1">
          <a:blip r:embed="rId4">
            <a:alphaModFix/>
          </a:blip>
          <a:srcRect/>
          <a:stretch/>
        </p:blipFill>
        <p:spPr>
          <a:xfrm>
            <a:off x="10577538" y="221888"/>
            <a:ext cx="1263618" cy="532500"/>
          </a:xfrm>
          <a:prstGeom prst="rect">
            <a:avLst/>
          </a:prstGeom>
          <a:noFill/>
          <a:ln>
            <a:noFill/>
          </a:ln>
        </p:spPr>
      </p:pic>
      <p:sp>
        <p:nvSpPr>
          <p:cNvPr id="192" name="Google Shape;192;g1f55d247e30_0_58"/>
          <p:cNvSpPr/>
          <p:nvPr/>
        </p:nvSpPr>
        <p:spPr>
          <a:xfrm>
            <a:off x="8358600" y="3119000"/>
            <a:ext cx="66090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ru-RU" sz="3600" b="1">
                <a:solidFill>
                  <a:schemeClr val="dk1"/>
                </a:solidFill>
                <a:latin typeface="Montserrat"/>
                <a:ea typeface="Montserrat"/>
                <a:cs typeface="Montserrat"/>
                <a:sym typeface="Montserrat"/>
              </a:rPr>
              <a:t>Кейс 1</a:t>
            </a:r>
            <a:endParaRPr sz="3600" b="1" i="0" u="none" strike="noStrike" cap="none">
              <a:solidFill>
                <a:schemeClr val="dk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pic>
        <p:nvPicPr>
          <p:cNvPr id="197" name="Google Shape;197;g2cadd6f36f7_0_79"/>
          <p:cNvPicPr preferRelativeResize="0"/>
          <p:nvPr/>
        </p:nvPicPr>
        <p:blipFill rotWithShape="1">
          <a:blip r:embed="rId3">
            <a:alphaModFix/>
          </a:blip>
          <a:srcRect/>
          <a:stretch/>
        </p:blipFill>
        <p:spPr>
          <a:xfrm>
            <a:off x="948413" y="759213"/>
            <a:ext cx="1263618" cy="532500"/>
          </a:xfrm>
          <a:prstGeom prst="rect">
            <a:avLst/>
          </a:prstGeom>
          <a:noFill/>
          <a:ln>
            <a:noFill/>
          </a:ln>
        </p:spPr>
      </p:pic>
      <p:pic>
        <p:nvPicPr>
          <p:cNvPr id="198" name="Google Shape;198;g2cadd6f36f7_0_79"/>
          <p:cNvPicPr preferRelativeResize="0"/>
          <p:nvPr/>
        </p:nvPicPr>
        <p:blipFill rotWithShape="1">
          <a:blip r:embed="rId4">
            <a:alphaModFix/>
          </a:blip>
          <a:srcRect/>
          <a:stretch/>
        </p:blipFill>
        <p:spPr>
          <a:xfrm>
            <a:off x="7488075" y="0"/>
            <a:ext cx="4703924" cy="3254850"/>
          </a:xfrm>
          <a:prstGeom prst="rect">
            <a:avLst/>
          </a:prstGeom>
          <a:noFill/>
          <a:ln>
            <a:noFill/>
          </a:ln>
        </p:spPr>
      </p:pic>
      <p:sp>
        <p:nvSpPr>
          <p:cNvPr id="199" name="Google Shape;199;g2cadd6f36f7_0_79"/>
          <p:cNvSpPr txBox="1"/>
          <p:nvPr/>
        </p:nvSpPr>
        <p:spPr>
          <a:xfrm>
            <a:off x="1697400" y="2686550"/>
            <a:ext cx="8520600" cy="2262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ru-RU" sz="2000">
                <a:solidFill>
                  <a:schemeClr val="dk1"/>
                </a:solidFill>
                <a:latin typeface="Montserrat"/>
                <a:ea typeface="Montserrat"/>
                <a:cs typeface="Montserrat"/>
                <a:sym typeface="Montserrat"/>
              </a:rPr>
              <a:t>Двоє шведських економістів залучили 53 жінок, які були зацікавлені в донорстві. Поділили їх на три групи та повідомили учасницям із першої групи, що здавання крові проводять добровільно. Учасницям другої — запропонували по 50 крон. Умови третьої групи — 50 крон і пропозиція пожертвувати усю суму на лікування раку в дітей.</a:t>
            </a:r>
            <a:endParaRPr sz="2000">
              <a:solidFill>
                <a:schemeClr val="dk1"/>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550E"/>
        </a:solidFill>
        <a:effectLst/>
      </p:bgPr>
    </p:bg>
    <p:spTree>
      <p:nvGrpSpPr>
        <p:cNvPr id="1" name="Shape 203"/>
        <p:cNvGrpSpPr/>
        <p:nvPr/>
      </p:nvGrpSpPr>
      <p:grpSpPr>
        <a:xfrm>
          <a:off x="0" y="0"/>
          <a:ext cx="0" cy="0"/>
          <a:chOff x="0" y="0"/>
          <a:chExt cx="0" cy="0"/>
        </a:xfrm>
      </p:grpSpPr>
      <p:sp>
        <p:nvSpPr>
          <p:cNvPr id="204" name="Google Shape;204;g1f55d247e30_0_68"/>
          <p:cNvSpPr/>
          <p:nvPr/>
        </p:nvSpPr>
        <p:spPr>
          <a:xfrm>
            <a:off x="5951539" y="-104931"/>
            <a:ext cx="6240600" cy="7075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g1f55d247e30_0_68"/>
          <p:cNvSpPr/>
          <p:nvPr/>
        </p:nvSpPr>
        <p:spPr>
          <a:xfrm>
            <a:off x="269750" y="2671625"/>
            <a:ext cx="66090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ru-RU" sz="3600" b="1">
                <a:solidFill>
                  <a:schemeClr val="lt1"/>
                </a:solidFill>
                <a:latin typeface="Montserrat"/>
                <a:ea typeface="Montserrat"/>
                <a:cs typeface="Montserrat"/>
                <a:sym typeface="Montserrat"/>
              </a:rPr>
              <a:t>Соціально-фінансова мотивація</a:t>
            </a:r>
            <a:endParaRPr sz="3600" b="1" i="0" u="none" strike="noStrike" cap="none">
              <a:solidFill>
                <a:schemeClr val="lt1"/>
              </a:solidFill>
              <a:latin typeface="Montserrat"/>
              <a:ea typeface="Montserrat"/>
              <a:cs typeface="Montserrat"/>
              <a:sym typeface="Montserrat"/>
            </a:endParaRPr>
          </a:p>
        </p:txBody>
      </p:sp>
      <p:sp>
        <p:nvSpPr>
          <p:cNvPr id="206" name="Google Shape;206;g1f55d247e30_0_68"/>
          <p:cNvSpPr txBox="1"/>
          <p:nvPr/>
        </p:nvSpPr>
        <p:spPr>
          <a:xfrm>
            <a:off x="1222121" y="3379631"/>
            <a:ext cx="3880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pic>
        <p:nvPicPr>
          <p:cNvPr id="207" name="Google Shape;207;g1f55d247e30_0_68"/>
          <p:cNvPicPr preferRelativeResize="0"/>
          <p:nvPr/>
        </p:nvPicPr>
        <p:blipFill rotWithShape="1">
          <a:blip r:embed="rId3">
            <a:alphaModFix/>
          </a:blip>
          <a:srcRect/>
          <a:stretch/>
        </p:blipFill>
        <p:spPr>
          <a:xfrm>
            <a:off x="8501877" y="1650132"/>
            <a:ext cx="1139943" cy="1139943"/>
          </a:xfrm>
          <a:prstGeom prst="rect">
            <a:avLst/>
          </a:prstGeom>
          <a:noFill/>
          <a:ln>
            <a:noFill/>
          </a:ln>
        </p:spPr>
      </p:pic>
      <p:pic>
        <p:nvPicPr>
          <p:cNvPr id="208" name="Google Shape;208;g1f55d247e30_0_68"/>
          <p:cNvPicPr preferRelativeResize="0"/>
          <p:nvPr/>
        </p:nvPicPr>
        <p:blipFill rotWithShape="1">
          <a:blip r:embed="rId4">
            <a:alphaModFix/>
          </a:blip>
          <a:srcRect/>
          <a:stretch/>
        </p:blipFill>
        <p:spPr>
          <a:xfrm>
            <a:off x="10577538" y="221888"/>
            <a:ext cx="1263618" cy="532500"/>
          </a:xfrm>
          <a:prstGeom prst="rect">
            <a:avLst/>
          </a:prstGeom>
          <a:noFill/>
          <a:ln>
            <a:noFill/>
          </a:ln>
        </p:spPr>
      </p:pic>
      <p:sp>
        <p:nvSpPr>
          <p:cNvPr id="209" name="Google Shape;209;g1f55d247e30_0_68"/>
          <p:cNvSpPr/>
          <p:nvPr/>
        </p:nvSpPr>
        <p:spPr>
          <a:xfrm>
            <a:off x="8358600" y="3119000"/>
            <a:ext cx="66090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ru-RU" sz="3600" b="1">
                <a:solidFill>
                  <a:schemeClr val="dk1"/>
                </a:solidFill>
                <a:latin typeface="Montserrat"/>
                <a:ea typeface="Montserrat"/>
                <a:cs typeface="Montserrat"/>
                <a:sym typeface="Montserrat"/>
              </a:rPr>
              <a:t>Кейс 2</a:t>
            </a:r>
            <a:endParaRPr sz="3600" b="1" i="0" u="none" strike="noStrike" cap="none">
              <a:solidFill>
                <a:schemeClr val="dk1"/>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pic>
        <p:nvPicPr>
          <p:cNvPr id="214" name="Google Shape;214;g2cadd6f36f7_0_88"/>
          <p:cNvPicPr preferRelativeResize="0"/>
          <p:nvPr/>
        </p:nvPicPr>
        <p:blipFill rotWithShape="1">
          <a:blip r:embed="rId3">
            <a:alphaModFix/>
          </a:blip>
          <a:srcRect/>
          <a:stretch/>
        </p:blipFill>
        <p:spPr>
          <a:xfrm>
            <a:off x="948413" y="759213"/>
            <a:ext cx="1263618" cy="532500"/>
          </a:xfrm>
          <a:prstGeom prst="rect">
            <a:avLst/>
          </a:prstGeom>
          <a:noFill/>
          <a:ln>
            <a:noFill/>
          </a:ln>
        </p:spPr>
      </p:pic>
      <p:pic>
        <p:nvPicPr>
          <p:cNvPr id="215" name="Google Shape;215;g2cadd6f36f7_0_88"/>
          <p:cNvPicPr preferRelativeResize="0"/>
          <p:nvPr/>
        </p:nvPicPr>
        <p:blipFill rotWithShape="1">
          <a:blip r:embed="rId4">
            <a:alphaModFix/>
          </a:blip>
          <a:srcRect/>
          <a:stretch/>
        </p:blipFill>
        <p:spPr>
          <a:xfrm>
            <a:off x="7488075" y="0"/>
            <a:ext cx="4703924" cy="3254850"/>
          </a:xfrm>
          <a:prstGeom prst="rect">
            <a:avLst/>
          </a:prstGeom>
          <a:noFill/>
          <a:ln>
            <a:noFill/>
          </a:ln>
        </p:spPr>
      </p:pic>
      <p:sp>
        <p:nvSpPr>
          <p:cNvPr id="216" name="Google Shape;216;g2cadd6f36f7_0_88"/>
          <p:cNvSpPr txBox="1"/>
          <p:nvPr/>
        </p:nvSpPr>
        <p:spPr>
          <a:xfrm>
            <a:off x="1697400" y="2466725"/>
            <a:ext cx="8520600" cy="3591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ru-RU" sz="1950">
                <a:solidFill>
                  <a:srgbClr val="181716"/>
                </a:solidFill>
                <a:latin typeface="Montserrat"/>
                <a:ea typeface="Montserrat"/>
                <a:cs typeface="Montserrat"/>
                <a:sym typeface="Montserrat"/>
              </a:rPr>
              <a:t>Професорка Гарвардської бізнес-школи й одна з провідних дослідниць креативності Тереза Амабіль багато разів тестувала вплив очікуваної винагороди на творчий процес. Під час одного дослідження вона і її двоє колег-учених найняли 23 професійних художників зі США, які писали картини і для себе, і на замовлення. Учені попросили художників вибрати десять своїх картин, які були написані на замовлення, і десять картин, написаних для себе. Амабіль та її команда попросили інших досвідчених художників і кураторів музеїв оцінити картини за креативністю й технікою. </a:t>
            </a:r>
            <a:endParaRPr sz="2600">
              <a:solidFill>
                <a:schemeClr val="dk1"/>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550E"/>
        </a:solidFill>
        <a:effectLst/>
      </p:bgPr>
    </p:bg>
    <p:spTree>
      <p:nvGrpSpPr>
        <p:cNvPr id="1" name="Shape 220"/>
        <p:cNvGrpSpPr/>
        <p:nvPr/>
      </p:nvGrpSpPr>
      <p:grpSpPr>
        <a:xfrm>
          <a:off x="0" y="0"/>
          <a:ext cx="0" cy="0"/>
          <a:chOff x="0" y="0"/>
          <a:chExt cx="0" cy="0"/>
        </a:xfrm>
      </p:grpSpPr>
      <p:sp>
        <p:nvSpPr>
          <p:cNvPr id="221" name="Google Shape;221;g1f55d247e30_0_77"/>
          <p:cNvSpPr/>
          <p:nvPr/>
        </p:nvSpPr>
        <p:spPr>
          <a:xfrm>
            <a:off x="5951539" y="-104931"/>
            <a:ext cx="6240600" cy="7075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2" name="Google Shape;222;g1f55d247e30_0_77"/>
          <p:cNvSpPr/>
          <p:nvPr/>
        </p:nvSpPr>
        <p:spPr>
          <a:xfrm>
            <a:off x="269750" y="2671625"/>
            <a:ext cx="66090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ru-RU" sz="3600" b="1">
                <a:solidFill>
                  <a:schemeClr val="lt1"/>
                </a:solidFill>
                <a:latin typeface="Montserrat"/>
                <a:ea typeface="Montserrat"/>
                <a:cs typeface="Montserrat"/>
                <a:sym typeface="Montserrat"/>
              </a:rPr>
              <a:t>Соціально-фінансова мотивація</a:t>
            </a:r>
            <a:endParaRPr sz="3600" b="1" i="0" u="none" strike="noStrike" cap="none">
              <a:solidFill>
                <a:schemeClr val="lt1"/>
              </a:solidFill>
              <a:latin typeface="Montserrat"/>
              <a:ea typeface="Montserrat"/>
              <a:cs typeface="Montserrat"/>
              <a:sym typeface="Montserrat"/>
            </a:endParaRPr>
          </a:p>
        </p:txBody>
      </p:sp>
      <p:sp>
        <p:nvSpPr>
          <p:cNvPr id="223" name="Google Shape;223;g1f55d247e30_0_77"/>
          <p:cNvSpPr txBox="1"/>
          <p:nvPr/>
        </p:nvSpPr>
        <p:spPr>
          <a:xfrm>
            <a:off x="1222121" y="3379631"/>
            <a:ext cx="3880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pic>
        <p:nvPicPr>
          <p:cNvPr id="224" name="Google Shape;224;g1f55d247e30_0_77"/>
          <p:cNvPicPr preferRelativeResize="0"/>
          <p:nvPr/>
        </p:nvPicPr>
        <p:blipFill rotWithShape="1">
          <a:blip r:embed="rId3">
            <a:alphaModFix/>
          </a:blip>
          <a:srcRect/>
          <a:stretch/>
        </p:blipFill>
        <p:spPr>
          <a:xfrm>
            <a:off x="8501877" y="1650132"/>
            <a:ext cx="1139943" cy="1139943"/>
          </a:xfrm>
          <a:prstGeom prst="rect">
            <a:avLst/>
          </a:prstGeom>
          <a:noFill/>
          <a:ln>
            <a:noFill/>
          </a:ln>
        </p:spPr>
      </p:pic>
      <p:pic>
        <p:nvPicPr>
          <p:cNvPr id="225" name="Google Shape;225;g1f55d247e30_0_77"/>
          <p:cNvPicPr preferRelativeResize="0"/>
          <p:nvPr/>
        </p:nvPicPr>
        <p:blipFill rotWithShape="1">
          <a:blip r:embed="rId4">
            <a:alphaModFix/>
          </a:blip>
          <a:srcRect/>
          <a:stretch/>
        </p:blipFill>
        <p:spPr>
          <a:xfrm>
            <a:off x="10577538" y="221888"/>
            <a:ext cx="1263618" cy="532500"/>
          </a:xfrm>
          <a:prstGeom prst="rect">
            <a:avLst/>
          </a:prstGeom>
          <a:noFill/>
          <a:ln>
            <a:noFill/>
          </a:ln>
        </p:spPr>
      </p:pic>
      <p:sp>
        <p:nvSpPr>
          <p:cNvPr id="226" name="Google Shape;226;g1f55d247e30_0_77"/>
          <p:cNvSpPr/>
          <p:nvPr/>
        </p:nvSpPr>
        <p:spPr>
          <a:xfrm>
            <a:off x="8358600" y="3119000"/>
            <a:ext cx="66090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ru-RU" sz="3600" b="1">
                <a:solidFill>
                  <a:schemeClr val="dk1"/>
                </a:solidFill>
                <a:latin typeface="Montserrat"/>
                <a:ea typeface="Montserrat"/>
                <a:cs typeface="Montserrat"/>
                <a:sym typeface="Montserrat"/>
              </a:rPr>
              <a:t>Кейс 3</a:t>
            </a:r>
            <a:endParaRPr sz="3600" b="1" i="0" u="none" strike="noStrike" cap="none">
              <a:solidFill>
                <a:schemeClr val="dk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pic>
        <p:nvPicPr>
          <p:cNvPr id="231" name="Google Shape;231;g1f55d247e30_0_86"/>
          <p:cNvPicPr preferRelativeResize="0"/>
          <p:nvPr/>
        </p:nvPicPr>
        <p:blipFill rotWithShape="1">
          <a:blip r:embed="rId3">
            <a:alphaModFix/>
          </a:blip>
          <a:srcRect/>
          <a:stretch/>
        </p:blipFill>
        <p:spPr>
          <a:xfrm>
            <a:off x="948413" y="759213"/>
            <a:ext cx="1263618" cy="532500"/>
          </a:xfrm>
          <a:prstGeom prst="rect">
            <a:avLst/>
          </a:prstGeom>
          <a:noFill/>
          <a:ln>
            <a:noFill/>
          </a:ln>
        </p:spPr>
      </p:pic>
      <p:pic>
        <p:nvPicPr>
          <p:cNvPr id="232" name="Google Shape;232;g1f55d247e30_0_86"/>
          <p:cNvPicPr preferRelativeResize="0"/>
          <p:nvPr/>
        </p:nvPicPr>
        <p:blipFill rotWithShape="1">
          <a:blip r:embed="rId4">
            <a:alphaModFix/>
          </a:blip>
          <a:srcRect/>
          <a:stretch/>
        </p:blipFill>
        <p:spPr>
          <a:xfrm>
            <a:off x="7866000" y="-387150"/>
            <a:ext cx="4703924" cy="3254850"/>
          </a:xfrm>
          <a:prstGeom prst="rect">
            <a:avLst/>
          </a:prstGeom>
          <a:noFill/>
          <a:ln>
            <a:noFill/>
          </a:ln>
        </p:spPr>
      </p:pic>
      <p:pic>
        <p:nvPicPr>
          <p:cNvPr id="233" name="Google Shape;233;g1f55d247e30_0_86"/>
          <p:cNvPicPr preferRelativeResize="0"/>
          <p:nvPr/>
        </p:nvPicPr>
        <p:blipFill>
          <a:blip r:embed="rId5">
            <a:alphaModFix/>
          </a:blip>
          <a:stretch>
            <a:fillRect/>
          </a:stretch>
        </p:blipFill>
        <p:spPr>
          <a:xfrm>
            <a:off x="1224951" y="1875450"/>
            <a:ext cx="3860001" cy="3898550"/>
          </a:xfrm>
          <a:prstGeom prst="rect">
            <a:avLst/>
          </a:prstGeom>
          <a:noFill/>
          <a:ln>
            <a:noFill/>
          </a:ln>
        </p:spPr>
      </p:pic>
      <p:pic>
        <p:nvPicPr>
          <p:cNvPr id="234" name="Google Shape;234;g1f55d247e30_0_86"/>
          <p:cNvPicPr preferRelativeResize="0"/>
          <p:nvPr/>
        </p:nvPicPr>
        <p:blipFill>
          <a:blip r:embed="rId6">
            <a:alphaModFix/>
          </a:blip>
          <a:stretch>
            <a:fillRect/>
          </a:stretch>
        </p:blipFill>
        <p:spPr>
          <a:xfrm>
            <a:off x="6132525" y="1876075"/>
            <a:ext cx="3859999" cy="38973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pic>
        <p:nvPicPr>
          <p:cNvPr id="239" name="Google Shape;239;g1f55d247e30_0_96"/>
          <p:cNvPicPr preferRelativeResize="0"/>
          <p:nvPr/>
        </p:nvPicPr>
        <p:blipFill rotWithShape="1">
          <a:blip r:embed="rId3">
            <a:alphaModFix/>
          </a:blip>
          <a:srcRect/>
          <a:stretch/>
        </p:blipFill>
        <p:spPr>
          <a:xfrm>
            <a:off x="948413" y="759213"/>
            <a:ext cx="1263618" cy="532500"/>
          </a:xfrm>
          <a:prstGeom prst="rect">
            <a:avLst/>
          </a:prstGeom>
          <a:noFill/>
          <a:ln>
            <a:noFill/>
          </a:ln>
        </p:spPr>
      </p:pic>
      <p:pic>
        <p:nvPicPr>
          <p:cNvPr id="240" name="Google Shape;240;g1f55d247e30_0_96"/>
          <p:cNvPicPr preferRelativeResize="0"/>
          <p:nvPr/>
        </p:nvPicPr>
        <p:blipFill rotWithShape="1">
          <a:blip r:embed="rId4">
            <a:alphaModFix/>
          </a:blip>
          <a:srcRect/>
          <a:stretch/>
        </p:blipFill>
        <p:spPr>
          <a:xfrm>
            <a:off x="7866000" y="-387150"/>
            <a:ext cx="4703924" cy="3254850"/>
          </a:xfrm>
          <a:prstGeom prst="rect">
            <a:avLst/>
          </a:prstGeom>
          <a:noFill/>
          <a:ln>
            <a:noFill/>
          </a:ln>
        </p:spPr>
      </p:pic>
      <p:pic>
        <p:nvPicPr>
          <p:cNvPr id="241" name="Google Shape;241;g1f55d247e30_0_96"/>
          <p:cNvPicPr preferRelativeResize="0"/>
          <p:nvPr/>
        </p:nvPicPr>
        <p:blipFill>
          <a:blip r:embed="rId5">
            <a:alphaModFix/>
          </a:blip>
          <a:stretch>
            <a:fillRect/>
          </a:stretch>
        </p:blipFill>
        <p:spPr>
          <a:xfrm>
            <a:off x="6132525" y="1876075"/>
            <a:ext cx="3859999" cy="3897307"/>
          </a:xfrm>
          <a:prstGeom prst="rect">
            <a:avLst/>
          </a:prstGeom>
          <a:noFill/>
          <a:ln>
            <a:noFill/>
          </a:ln>
        </p:spPr>
      </p:pic>
      <p:pic>
        <p:nvPicPr>
          <p:cNvPr id="242" name="Google Shape;242;g1f55d247e30_0_96"/>
          <p:cNvPicPr preferRelativeResize="0"/>
          <p:nvPr/>
        </p:nvPicPr>
        <p:blipFill>
          <a:blip r:embed="rId6">
            <a:alphaModFix/>
          </a:blip>
          <a:stretch>
            <a:fillRect/>
          </a:stretch>
        </p:blipFill>
        <p:spPr>
          <a:xfrm>
            <a:off x="1280250" y="1880675"/>
            <a:ext cx="3860000" cy="388811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g2cadd6f36f7_0_17"/>
          <p:cNvSpPr/>
          <p:nvPr/>
        </p:nvSpPr>
        <p:spPr>
          <a:xfrm>
            <a:off x="168600" y="3017475"/>
            <a:ext cx="11854800" cy="13233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chemeClr val="dk1"/>
              </a:buClr>
              <a:buSzPts val="5500"/>
              <a:buFont typeface="Arial"/>
              <a:buNone/>
            </a:pPr>
            <a:r>
              <a:rPr lang="ru-RU" sz="4200" b="1">
                <a:solidFill>
                  <a:schemeClr val="dk1"/>
                </a:solidFill>
                <a:highlight>
                  <a:schemeClr val="lt1"/>
                </a:highlight>
                <a:latin typeface="Montserrat SemiBold"/>
                <a:ea typeface="Montserrat SemiBold"/>
                <a:cs typeface="Montserrat SemiBold"/>
                <a:sym typeface="Montserrat SemiBold"/>
              </a:rPr>
              <a:t>А чи можете ви мотивувати </a:t>
            </a:r>
            <a:endParaRPr sz="4200" b="1">
              <a:solidFill>
                <a:schemeClr val="dk1"/>
              </a:solidFill>
              <a:highlight>
                <a:schemeClr val="lt1"/>
              </a:highlight>
              <a:latin typeface="Montserrat SemiBold"/>
              <a:ea typeface="Montserrat SemiBold"/>
              <a:cs typeface="Montserrat SemiBold"/>
              <a:sym typeface="Montserrat SemiBold"/>
            </a:endParaRPr>
          </a:p>
          <a:p>
            <a:pPr marL="0" marR="0" lvl="0" indent="0" algn="ctr" rtl="0">
              <a:lnSpc>
                <a:spcPct val="115000"/>
              </a:lnSpc>
              <a:spcBef>
                <a:spcPts val="0"/>
              </a:spcBef>
              <a:spcAft>
                <a:spcPts val="0"/>
              </a:spcAft>
              <a:buClr>
                <a:schemeClr val="dk1"/>
              </a:buClr>
              <a:buSzPts val="5500"/>
              <a:buFont typeface="Arial"/>
              <a:buNone/>
            </a:pPr>
            <a:r>
              <a:rPr lang="ru-RU" sz="4200" b="1">
                <a:solidFill>
                  <a:schemeClr val="dk1"/>
                </a:solidFill>
                <a:highlight>
                  <a:schemeClr val="lt1"/>
                </a:highlight>
                <a:latin typeface="Montserrat SemiBold"/>
                <a:ea typeface="Montserrat SemiBold"/>
                <a:cs typeface="Montserrat SemiBold"/>
                <a:sym typeface="Montserrat SemiBold"/>
              </a:rPr>
              <a:t>іншу людину виконати щось?</a:t>
            </a:r>
            <a:endParaRPr sz="4200" b="1" i="0" u="none" strike="noStrike" cap="none">
              <a:solidFill>
                <a:schemeClr val="dk1"/>
              </a:solidFill>
              <a:highlight>
                <a:schemeClr val="lt1"/>
              </a:highlight>
              <a:latin typeface="Montserrat SemiBold"/>
              <a:ea typeface="Montserrat SemiBold"/>
              <a:cs typeface="Montserrat SemiBold"/>
              <a:sym typeface="Montserrat SemiBold"/>
            </a:endParaRPr>
          </a:p>
        </p:txBody>
      </p:sp>
      <p:pic>
        <p:nvPicPr>
          <p:cNvPr id="248" name="Google Shape;248;g2cadd6f36f7_0_17"/>
          <p:cNvPicPr preferRelativeResize="0"/>
          <p:nvPr/>
        </p:nvPicPr>
        <p:blipFill rotWithShape="1">
          <a:blip r:embed="rId3">
            <a:alphaModFix/>
          </a:blip>
          <a:srcRect/>
          <a:stretch/>
        </p:blipFill>
        <p:spPr>
          <a:xfrm>
            <a:off x="948413" y="759213"/>
            <a:ext cx="1263618" cy="532500"/>
          </a:xfrm>
          <a:prstGeom prst="rect">
            <a:avLst/>
          </a:prstGeom>
          <a:noFill/>
          <a:ln>
            <a:noFill/>
          </a:ln>
        </p:spPr>
      </p:pic>
      <p:pic>
        <p:nvPicPr>
          <p:cNvPr id="249" name="Google Shape;249;g2cadd6f36f7_0_17"/>
          <p:cNvPicPr preferRelativeResize="0"/>
          <p:nvPr/>
        </p:nvPicPr>
        <p:blipFill rotWithShape="1">
          <a:blip r:embed="rId4">
            <a:alphaModFix/>
          </a:blip>
          <a:srcRect/>
          <a:stretch/>
        </p:blipFill>
        <p:spPr>
          <a:xfrm>
            <a:off x="7488075" y="0"/>
            <a:ext cx="4703924" cy="3254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sp>
        <p:nvSpPr>
          <p:cNvPr id="254" name="Google Shape;254;g1f55d247e30_0_120"/>
          <p:cNvSpPr/>
          <p:nvPr/>
        </p:nvSpPr>
        <p:spPr>
          <a:xfrm>
            <a:off x="1658800" y="3045150"/>
            <a:ext cx="11854800" cy="1323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5500"/>
              <a:buFont typeface="Arial"/>
              <a:buNone/>
            </a:pPr>
            <a:r>
              <a:rPr lang="ru-RU" sz="4200" b="1">
                <a:solidFill>
                  <a:schemeClr val="dk1"/>
                </a:solidFill>
                <a:highlight>
                  <a:schemeClr val="lt1"/>
                </a:highlight>
                <a:latin typeface="Montserrat SemiBold"/>
                <a:ea typeface="Montserrat SemiBold"/>
                <a:cs typeface="Montserrat SemiBold"/>
                <a:sym typeface="Montserrat SemiBold"/>
              </a:rPr>
              <a:t>Бо мотивація  </a:t>
            </a:r>
            <a:r>
              <a:rPr lang="ru-RU" sz="4550">
                <a:solidFill>
                  <a:srgbClr val="1F1F1F"/>
                </a:solidFill>
                <a:highlight>
                  <a:srgbClr val="FFFFFF"/>
                </a:highlight>
                <a:latin typeface="Montserrat"/>
                <a:ea typeface="Montserrat"/>
                <a:cs typeface="Montserrat"/>
                <a:sym typeface="Montserrat"/>
              </a:rPr>
              <a:t>≠  </a:t>
            </a:r>
            <a:r>
              <a:rPr lang="ru-RU" sz="4200" b="1">
                <a:solidFill>
                  <a:schemeClr val="dk1"/>
                </a:solidFill>
                <a:highlight>
                  <a:schemeClr val="lt1"/>
                </a:highlight>
                <a:latin typeface="Montserrat SemiBold"/>
                <a:ea typeface="Montserrat SemiBold"/>
                <a:cs typeface="Montserrat SemiBold"/>
                <a:sym typeface="Montserrat SemiBold"/>
              </a:rPr>
              <a:t>стимуляція</a:t>
            </a:r>
            <a:endParaRPr sz="4200" b="1" i="0" u="none" strike="noStrike" cap="none">
              <a:solidFill>
                <a:schemeClr val="dk1"/>
              </a:solidFill>
              <a:highlight>
                <a:schemeClr val="lt1"/>
              </a:highlight>
              <a:latin typeface="Montserrat SemiBold"/>
              <a:ea typeface="Montserrat SemiBold"/>
              <a:cs typeface="Montserrat SemiBold"/>
              <a:sym typeface="Montserrat SemiBold"/>
            </a:endParaRPr>
          </a:p>
        </p:txBody>
      </p:sp>
      <p:pic>
        <p:nvPicPr>
          <p:cNvPr id="255" name="Google Shape;255;g1f55d247e30_0_120"/>
          <p:cNvPicPr preferRelativeResize="0"/>
          <p:nvPr/>
        </p:nvPicPr>
        <p:blipFill rotWithShape="1">
          <a:blip r:embed="rId3">
            <a:alphaModFix/>
          </a:blip>
          <a:srcRect/>
          <a:stretch/>
        </p:blipFill>
        <p:spPr>
          <a:xfrm>
            <a:off x="948413" y="759213"/>
            <a:ext cx="1263618" cy="532500"/>
          </a:xfrm>
          <a:prstGeom prst="rect">
            <a:avLst/>
          </a:prstGeom>
          <a:noFill/>
          <a:ln>
            <a:noFill/>
          </a:ln>
        </p:spPr>
      </p:pic>
      <p:pic>
        <p:nvPicPr>
          <p:cNvPr id="256" name="Google Shape;256;g1f55d247e30_0_120"/>
          <p:cNvPicPr preferRelativeResize="0"/>
          <p:nvPr/>
        </p:nvPicPr>
        <p:blipFill rotWithShape="1">
          <a:blip r:embed="rId4">
            <a:alphaModFix/>
          </a:blip>
          <a:srcRect/>
          <a:stretch/>
        </p:blipFill>
        <p:spPr>
          <a:xfrm>
            <a:off x="7488075" y="0"/>
            <a:ext cx="4703924" cy="3254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g2cadd6f36f7_0_24"/>
          <p:cNvSpPr/>
          <p:nvPr/>
        </p:nvSpPr>
        <p:spPr>
          <a:xfrm>
            <a:off x="-497501" y="871975"/>
            <a:ext cx="5054400" cy="735600"/>
          </a:xfrm>
          <a:prstGeom prst="roundRect">
            <a:avLst>
              <a:gd name="adj" fmla="val 16667"/>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g2cadd6f36f7_0_24"/>
          <p:cNvSpPr/>
          <p:nvPr/>
        </p:nvSpPr>
        <p:spPr>
          <a:xfrm>
            <a:off x="902772" y="3890789"/>
            <a:ext cx="5054400" cy="1304700"/>
          </a:xfrm>
          <a:prstGeom prst="roundRect">
            <a:avLst>
              <a:gd name="adj" fmla="val 16667"/>
            </a:avLst>
          </a:prstGeom>
          <a:solidFill>
            <a:srgbClr val="FF560D"/>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g2cadd6f36f7_0_24"/>
          <p:cNvSpPr/>
          <p:nvPr/>
        </p:nvSpPr>
        <p:spPr>
          <a:xfrm>
            <a:off x="902772" y="2327879"/>
            <a:ext cx="5054400" cy="1304700"/>
          </a:xfrm>
          <a:prstGeom prst="roundRect">
            <a:avLst>
              <a:gd name="adj" fmla="val 16667"/>
            </a:avLst>
          </a:prstGeom>
          <a:solidFill>
            <a:srgbClr val="FF560D"/>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5" name="Google Shape;105;g2cadd6f36f7_0_24"/>
          <p:cNvPicPr preferRelativeResize="0"/>
          <p:nvPr/>
        </p:nvPicPr>
        <p:blipFill rotWithShape="1">
          <a:blip r:embed="rId3">
            <a:alphaModFix/>
          </a:blip>
          <a:srcRect/>
          <a:stretch/>
        </p:blipFill>
        <p:spPr>
          <a:xfrm>
            <a:off x="8154006" y="5994174"/>
            <a:ext cx="1264954" cy="532498"/>
          </a:xfrm>
          <a:prstGeom prst="rect">
            <a:avLst/>
          </a:prstGeom>
          <a:noFill/>
          <a:ln>
            <a:noFill/>
          </a:ln>
        </p:spPr>
      </p:pic>
      <p:sp>
        <p:nvSpPr>
          <p:cNvPr id="106" name="Google Shape;106;g2cadd6f36f7_0_24"/>
          <p:cNvSpPr/>
          <p:nvPr/>
        </p:nvSpPr>
        <p:spPr>
          <a:xfrm>
            <a:off x="835025" y="837500"/>
            <a:ext cx="47934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ru-RU" sz="4400" b="0" i="0" u="none" strike="noStrike" cap="none">
                <a:solidFill>
                  <a:schemeClr val="dk1"/>
                </a:solidFill>
                <a:latin typeface="Montserrat SemiBold"/>
                <a:ea typeface="Montserrat SemiBold"/>
                <a:cs typeface="Montserrat SemiBold"/>
                <a:sym typeface="Montserrat SemiBold"/>
              </a:rPr>
              <a:t>У цій лекції</a:t>
            </a:r>
            <a:endParaRPr sz="4000" b="0" i="0" u="none" strike="noStrike" cap="none">
              <a:solidFill>
                <a:schemeClr val="dk1"/>
              </a:solidFill>
              <a:latin typeface="Montserrat SemiBold"/>
              <a:ea typeface="Montserrat SemiBold"/>
              <a:cs typeface="Montserrat SemiBold"/>
              <a:sym typeface="Montserrat SemiBold"/>
            </a:endParaRPr>
          </a:p>
        </p:txBody>
      </p:sp>
      <p:sp>
        <p:nvSpPr>
          <p:cNvPr id="107" name="Google Shape;107;g2cadd6f36f7_0_24"/>
          <p:cNvSpPr/>
          <p:nvPr/>
        </p:nvSpPr>
        <p:spPr>
          <a:xfrm>
            <a:off x="2297574" y="2706900"/>
            <a:ext cx="38250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ru-RU" sz="2100" b="0" i="0" u="none" strike="noStrike" cap="none">
                <a:solidFill>
                  <a:schemeClr val="lt1"/>
                </a:solidFill>
                <a:latin typeface="Montserrat"/>
                <a:ea typeface="Montserrat"/>
                <a:cs typeface="Montserrat"/>
                <a:sym typeface="Montserrat"/>
              </a:rPr>
              <a:t>Що таке </a:t>
            </a:r>
            <a:r>
              <a:rPr lang="ru-RU" sz="2100">
                <a:solidFill>
                  <a:schemeClr val="lt1"/>
                </a:solidFill>
                <a:latin typeface="Montserrat"/>
                <a:ea typeface="Montserrat"/>
                <a:cs typeface="Montserrat"/>
                <a:sym typeface="Montserrat"/>
              </a:rPr>
              <a:t>мотивація?</a:t>
            </a:r>
            <a:endParaRPr sz="2100" b="0"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600"/>
              <a:buFont typeface="Arial"/>
              <a:buNone/>
            </a:pPr>
            <a:endParaRPr sz="1900" b="0"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Montserrat"/>
              <a:ea typeface="Montserrat"/>
              <a:cs typeface="Montserrat"/>
              <a:sym typeface="Montserrat"/>
            </a:endParaRPr>
          </a:p>
        </p:txBody>
      </p:sp>
      <p:sp>
        <p:nvSpPr>
          <p:cNvPr id="108" name="Google Shape;108;g2cadd6f36f7_0_24"/>
          <p:cNvSpPr/>
          <p:nvPr/>
        </p:nvSpPr>
        <p:spPr>
          <a:xfrm>
            <a:off x="2343424" y="4189175"/>
            <a:ext cx="39552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ru-RU" sz="2000">
                <a:solidFill>
                  <a:schemeClr val="lt1"/>
                </a:solidFill>
                <a:latin typeface="Montserrat"/>
                <a:ea typeface="Montserrat"/>
                <a:cs typeface="Montserrat"/>
                <a:sym typeface="Montserrat"/>
              </a:rPr>
              <a:t>Теорії формування мотивації</a:t>
            </a:r>
            <a:endParaRPr sz="2000" b="0" i="0" u="none" strike="noStrike" cap="none">
              <a:solidFill>
                <a:schemeClr val="lt1"/>
              </a:solidFill>
              <a:latin typeface="Montserrat"/>
              <a:ea typeface="Montserrat"/>
              <a:cs typeface="Montserrat"/>
              <a:sym typeface="Montserrat"/>
            </a:endParaRPr>
          </a:p>
        </p:txBody>
      </p:sp>
      <p:sp>
        <p:nvSpPr>
          <p:cNvPr id="109" name="Google Shape;109;g2cadd6f36f7_0_24"/>
          <p:cNvSpPr/>
          <p:nvPr/>
        </p:nvSpPr>
        <p:spPr>
          <a:xfrm>
            <a:off x="1035317" y="2472370"/>
            <a:ext cx="12846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ru-RU" sz="6000" b="0" i="0" u="none" strike="noStrike" cap="none">
                <a:solidFill>
                  <a:schemeClr val="lt1"/>
                </a:solidFill>
                <a:latin typeface="Montserrat SemiBold"/>
                <a:ea typeface="Montserrat SemiBold"/>
                <a:cs typeface="Montserrat SemiBold"/>
                <a:sym typeface="Montserrat SemiBold"/>
              </a:rPr>
              <a:t>01</a:t>
            </a:r>
            <a:endParaRPr sz="6000" b="0" i="0" u="none" strike="noStrike" cap="none">
              <a:solidFill>
                <a:schemeClr val="lt1"/>
              </a:solidFill>
              <a:latin typeface="Montserrat SemiBold"/>
              <a:ea typeface="Montserrat SemiBold"/>
              <a:cs typeface="Montserrat SemiBold"/>
              <a:sym typeface="Montserrat SemiBold"/>
            </a:endParaRPr>
          </a:p>
        </p:txBody>
      </p:sp>
      <p:sp>
        <p:nvSpPr>
          <p:cNvPr id="110" name="Google Shape;110;g2cadd6f36f7_0_24"/>
          <p:cNvSpPr/>
          <p:nvPr/>
        </p:nvSpPr>
        <p:spPr>
          <a:xfrm>
            <a:off x="943081" y="4035280"/>
            <a:ext cx="13545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ru-RU" sz="6000" b="0" i="0" u="none" strike="noStrike" cap="none">
                <a:solidFill>
                  <a:schemeClr val="lt1"/>
                </a:solidFill>
                <a:latin typeface="Montserrat SemiBold"/>
                <a:ea typeface="Montserrat SemiBold"/>
                <a:cs typeface="Montserrat SemiBold"/>
                <a:sym typeface="Montserrat SemiBold"/>
              </a:rPr>
              <a:t>02</a:t>
            </a:r>
            <a:endParaRPr sz="6000" b="0" i="0" u="none" strike="noStrike" cap="none">
              <a:solidFill>
                <a:schemeClr val="lt1"/>
              </a:solidFill>
              <a:latin typeface="Montserrat SemiBold"/>
              <a:ea typeface="Montserrat SemiBold"/>
              <a:cs typeface="Montserrat SemiBold"/>
              <a:sym typeface="Montserrat SemiBold"/>
            </a:endParaRPr>
          </a:p>
        </p:txBody>
      </p:sp>
      <p:pic>
        <p:nvPicPr>
          <p:cNvPr id="111" name="Google Shape;111;g2cadd6f36f7_0_24"/>
          <p:cNvPicPr preferRelativeResize="0"/>
          <p:nvPr/>
        </p:nvPicPr>
        <p:blipFill rotWithShape="1">
          <a:blip r:embed="rId4">
            <a:alphaModFix/>
          </a:blip>
          <a:srcRect/>
          <a:stretch/>
        </p:blipFill>
        <p:spPr>
          <a:xfrm>
            <a:off x="9796172" y="6120477"/>
            <a:ext cx="1485140" cy="279892"/>
          </a:xfrm>
          <a:prstGeom prst="rect">
            <a:avLst/>
          </a:prstGeom>
          <a:noFill/>
          <a:ln>
            <a:noFill/>
          </a:ln>
        </p:spPr>
      </p:pic>
      <p:sp>
        <p:nvSpPr>
          <p:cNvPr id="112" name="Google Shape;112;g2cadd6f36f7_0_24"/>
          <p:cNvSpPr/>
          <p:nvPr/>
        </p:nvSpPr>
        <p:spPr>
          <a:xfrm>
            <a:off x="6262786" y="2323375"/>
            <a:ext cx="5054400" cy="1304700"/>
          </a:xfrm>
          <a:prstGeom prst="roundRect">
            <a:avLst>
              <a:gd name="adj" fmla="val 16667"/>
            </a:avLst>
          </a:prstGeom>
          <a:solidFill>
            <a:srgbClr val="FF560D"/>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g2cadd6f36f7_0_24"/>
          <p:cNvSpPr/>
          <p:nvPr/>
        </p:nvSpPr>
        <p:spPr>
          <a:xfrm>
            <a:off x="7772821" y="2706908"/>
            <a:ext cx="33207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ru-RU" sz="2000">
                <a:solidFill>
                  <a:schemeClr val="lt1"/>
                </a:solidFill>
                <a:latin typeface="Montserrat"/>
                <a:ea typeface="Montserrat"/>
                <a:cs typeface="Montserrat"/>
                <a:sym typeface="Montserrat"/>
              </a:rPr>
              <a:t>Розгляд кейсів</a:t>
            </a:r>
            <a:endParaRPr sz="2000" b="0"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114" name="Google Shape;114;g2cadd6f36f7_0_24"/>
          <p:cNvSpPr/>
          <p:nvPr/>
        </p:nvSpPr>
        <p:spPr>
          <a:xfrm>
            <a:off x="6401067" y="2472370"/>
            <a:ext cx="1431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ru-RU" sz="6000" b="0" i="0" u="none" strike="noStrike" cap="none">
                <a:solidFill>
                  <a:schemeClr val="lt1"/>
                </a:solidFill>
                <a:latin typeface="Montserrat SemiBold"/>
                <a:ea typeface="Montserrat SemiBold"/>
                <a:cs typeface="Montserrat SemiBold"/>
                <a:sym typeface="Montserrat SemiBold"/>
              </a:rPr>
              <a:t>03</a:t>
            </a:r>
            <a:endParaRPr sz="6000" b="0" i="0" u="none" strike="noStrike" cap="none">
              <a:solidFill>
                <a:schemeClr val="lt1"/>
              </a:solidFill>
              <a:latin typeface="Montserrat SemiBold"/>
              <a:ea typeface="Montserrat SemiBold"/>
              <a:cs typeface="Montserrat SemiBold"/>
              <a:sym typeface="Montserrat SemiBold"/>
            </a:endParaRPr>
          </a:p>
        </p:txBody>
      </p:sp>
      <p:sp>
        <p:nvSpPr>
          <p:cNvPr id="115" name="Google Shape;115;g2cadd6f36f7_0_24"/>
          <p:cNvSpPr/>
          <p:nvPr/>
        </p:nvSpPr>
        <p:spPr>
          <a:xfrm>
            <a:off x="7772821" y="4189168"/>
            <a:ext cx="33207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Montserrat"/>
              <a:ea typeface="Montserrat"/>
              <a:cs typeface="Montserrat"/>
              <a:sym typeface="Montserrat"/>
            </a:endParaRPr>
          </a:p>
        </p:txBody>
      </p:sp>
      <p:sp>
        <p:nvSpPr>
          <p:cNvPr id="116" name="Google Shape;116;g2cadd6f36f7_0_24"/>
          <p:cNvSpPr/>
          <p:nvPr/>
        </p:nvSpPr>
        <p:spPr>
          <a:xfrm>
            <a:off x="6401067" y="4035280"/>
            <a:ext cx="13758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ru-RU" sz="6000" b="0" i="0" u="none" strike="noStrike" cap="none">
                <a:solidFill>
                  <a:schemeClr val="lt1"/>
                </a:solidFill>
                <a:latin typeface="Montserrat SemiBold"/>
                <a:ea typeface="Montserrat SemiBold"/>
                <a:cs typeface="Montserrat SemiBold"/>
                <a:sym typeface="Montserrat SemiBold"/>
              </a:rPr>
              <a:t>04</a:t>
            </a:r>
            <a:endParaRPr sz="6000" b="0" i="0" u="none" strike="noStrike" cap="none">
              <a:solidFill>
                <a:schemeClr val="lt1"/>
              </a:solidFill>
              <a:latin typeface="Montserrat SemiBold"/>
              <a:ea typeface="Montserrat SemiBold"/>
              <a:cs typeface="Montserrat SemiBold"/>
              <a:sym typeface="Montserrat SemiBold"/>
            </a:endParaRPr>
          </a:p>
        </p:txBody>
      </p:sp>
      <p:sp>
        <p:nvSpPr>
          <p:cNvPr id="117" name="Google Shape;117;g2cadd6f36f7_0_24"/>
          <p:cNvSpPr/>
          <p:nvPr/>
        </p:nvSpPr>
        <p:spPr>
          <a:xfrm>
            <a:off x="6344486" y="3890825"/>
            <a:ext cx="5054400" cy="1304700"/>
          </a:xfrm>
          <a:prstGeom prst="roundRect">
            <a:avLst>
              <a:gd name="adj" fmla="val 16667"/>
            </a:avLst>
          </a:prstGeom>
          <a:solidFill>
            <a:srgbClr val="FF560D"/>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chemeClr val="lt1"/>
              </a:solidFill>
              <a:latin typeface="Montserrat"/>
              <a:ea typeface="Montserrat"/>
              <a:cs typeface="Montserrat"/>
              <a:sym typeface="Montserrat"/>
            </a:endParaRPr>
          </a:p>
        </p:txBody>
      </p:sp>
      <p:sp>
        <p:nvSpPr>
          <p:cNvPr id="118" name="Google Shape;118;g2cadd6f36f7_0_24"/>
          <p:cNvSpPr/>
          <p:nvPr/>
        </p:nvSpPr>
        <p:spPr>
          <a:xfrm>
            <a:off x="6567592" y="4035245"/>
            <a:ext cx="1431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ru-RU" sz="6000" b="0" i="0" u="none" strike="noStrike" cap="none">
                <a:solidFill>
                  <a:schemeClr val="lt1"/>
                </a:solidFill>
                <a:latin typeface="Montserrat SemiBold"/>
                <a:ea typeface="Montserrat SemiBold"/>
                <a:cs typeface="Montserrat SemiBold"/>
                <a:sym typeface="Montserrat SemiBold"/>
              </a:rPr>
              <a:t>04</a:t>
            </a:r>
            <a:endParaRPr sz="6000" b="0" i="0" u="none" strike="noStrike" cap="none">
              <a:solidFill>
                <a:schemeClr val="lt1"/>
              </a:solidFill>
              <a:latin typeface="Montserrat SemiBold"/>
              <a:ea typeface="Montserrat SemiBold"/>
              <a:cs typeface="Montserrat SemiBold"/>
              <a:sym typeface="Montserrat SemiBold"/>
            </a:endParaRPr>
          </a:p>
        </p:txBody>
      </p:sp>
      <p:sp>
        <p:nvSpPr>
          <p:cNvPr id="119" name="Google Shape;119;g2cadd6f36f7_0_24"/>
          <p:cNvSpPr txBox="1"/>
          <p:nvPr/>
        </p:nvSpPr>
        <p:spPr>
          <a:xfrm>
            <a:off x="7960600" y="4296850"/>
            <a:ext cx="33207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a:solidFill>
                  <a:schemeClr val="lt1"/>
                </a:solidFill>
                <a:latin typeface="Montserrat"/>
                <a:ea typeface="Montserrat"/>
                <a:cs typeface="Montserrat"/>
                <a:sym typeface="Montserrat"/>
              </a:rPr>
              <a:t>Запитання та відповіді</a:t>
            </a:r>
            <a:endParaRPr sz="1400" b="0" i="0" u="none" strike="noStrike" cap="none">
              <a:solidFill>
                <a:srgbClr val="000000"/>
              </a:solidFill>
              <a:latin typeface="Arial"/>
              <a:ea typeface="Arial"/>
              <a:cs typeface="Arial"/>
              <a:sym typeface="Arial"/>
            </a:endParaRPr>
          </a:p>
        </p:txBody>
      </p:sp>
      <p:pic>
        <p:nvPicPr>
          <p:cNvPr id="120" name="Google Shape;120;g2cadd6f36f7_0_24"/>
          <p:cNvPicPr preferRelativeResize="0"/>
          <p:nvPr/>
        </p:nvPicPr>
        <p:blipFill rotWithShape="1">
          <a:blip r:embed="rId5">
            <a:alphaModFix/>
          </a:blip>
          <a:srcRect/>
          <a:stretch/>
        </p:blipFill>
        <p:spPr>
          <a:xfrm>
            <a:off x="10577538" y="221888"/>
            <a:ext cx="1263618" cy="532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pic>
        <p:nvPicPr>
          <p:cNvPr id="261" name="Google Shape;261;g1f55d247e30_0_36"/>
          <p:cNvPicPr preferRelativeResize="0"/>
          <p:nvPr/>
        </p:nvPicPr>
        <p:blipFill rotWithShape="1">
          <a:blip r:embed="rId3">
            <a:alphaModFix/>
          </a:blip>
          <a:srcRect/>
          <a:stretch/>
        </p:blipFill>
        <p:spPr>
          <a:xfrm rot="3130270">
            <a:off x="4850285" y="1834626"/>
            <a:ext cx="12192001" cy="3982065"/>
          </a:xfrm>
          <a:prstGeom prst="rect">
            <a:avLst/>
          </a:prstGeom>
          <a:noFill/>
          <a:ln>
            <a:noFill/>
          </a:ln>
        </p:spPr>
      </p:pic>
      <p:sp>
        <p:nvSpPr>
          <p:cNvPr id="262" name="Google Shape;262;g1f55d247e30_0_36"/>
          <p:cNvSpPr/>
          <p:nvPr/>
        </p:nvSpPr>
        <p:spPr>
          <a:xfrm>
            <a:off x="1521950" y="1641150"/>
            <a:ext cx="5248800" cy="984900"/>
          </a:xfrm>
          <a:prstGeom prst="rect">
            <a:avLst/>
          </a:prstGeom>
          <a:noFill/>
          <a:ln>
            <a:noFill/>
          </a:ln>
        </p:spPr>
        <p:txBody>
          <a:bodyPr spcFirstLastPara="1" wrap="square" lIns="91425" tIns="45700" rIns="91425" bIns="45700" anchor="t" anchorCtr="0">
            <a:noAutofit/>
          </a:bodyPr>
          <a:lstStyle/>
          <a:p>
            <a:pPr marL="12700" lvl="0" indent="0" algn="l" rtl="0">
              <a:lnSpc>
                <a:spcPct val="115000"/>
              </a:lnSpc>
              <a:spcBef>
                <a:spcPts val="0"/>
              </a:spcBef>
              <a:spcAft>
                <a:spcPts val="0"/>
              </a:spcAft>
              <a:buClr>
                <a:schemeClr val="dk1"/>
              </a:buClr>
              <a:buSzPts val="1100"/>
              <a:buFont typeface="Arial"/>
              <a:buNone/>
            </a:pPr>
            <a:r>
              <a:rPr lang="ru-RU" sz="2400" b="1">
                <a:solidFill>
                  <a:schemeClr val="dk1"/>
                </a:solidFill>
                <a:latin typeface="Montserrat"/>
                <a:ea typeface="Montserrat"/>
                <a:cs typeface="Montserrat"/>
                <a:sym typeface="Montserrat"/>
              </a:rPr>
              <a:t>Визначення від Деніала Пінка</a:t>
            </a:r>
            <a:endParaRPr sz="2400" b="1">
              <a:solidFill>
                <a:schemeClr val="dk1"/>
              </a:solidFill>
              <a:latin typeface="Montserrat"/>
              <a:ea typeface="Montserrat"/>
              <a:cs typeface="Montserrat"/>
              <a:sym typeface="Montserrat"/>
            </a:endParaRPr>
          </a:p>
          <a:p>
            <a:pPr marL="12700" lvl="0" indent="-12700" algn="l" rtl="0">
              <a:lnSpc>
                <a:spcPct val="115000"/>
              </a:lnSpc>
              <a:spcBef>
                <a:spcPts val="0"/>
              </a:spcBef>
              <a:spcAft>
                <a:spcPts val="0"/>
              </a:spcAft>
              <a:buClr>
                <a:schemeClr val="dk1"/>
              </a:buClr>
              <a:buSzPts val="1100"/>
              <a:buFont typeface="Arial"/>
              <a:buNone/>
            </a:pPr>
            <a:r>
              <a:rPr lang="ru-RU" sz="2400">
                <a:solidFill>
                  <a:schemeClr val="dk1"/>
                </a:solidFill>
                <a:latin typeface="Montserrat"/>
                <a:ea typeface="Montserrat"/>
                <a:cs typeface="Montserrat"/>
                <a:sym typeface="Montserrat"/>
              </a:rPr>
              <a:t>1.0 Біологічні потреби</a:t>
            </a:r>
            <a:endParaRPr sz="2400">
              <a:solidFill>
                <a:schemeClr val="dk1"/>
              </a:solidFill>
              <a:latin typeface="Montserrat"/>
              <a:ea typeface="Montserrat"/>
              <a:cs typeface="Montserrat"/>
              <a:sym typeface="Montserrat"/>
            </a:endParaRPr>
          </a:p>
          <a:p>
            <a:pPr marL="12700" lvl="0" indent="-12700" algn="l" rtl="0">
              <a:lnSpc>
                <a:spcPct val="115000"/>
              </a:lnSpc>
              <a:spcBef>
                <a:spcPts val="0"/>
              </a:spcBef>
              <a:spcAft>
                <a:spcPts val="0"/>
              </a:spcAft>
              <a:buClr>
                <a:schemeClr val="dk1"/>
              </a:buClr>
              <a:buSzPts val="1100"/>
              <a:buFont typeface="Arial"/>
              <a:buNone/>
            </a:pPr>
            <a:endParaRPr sz="2400">
              <a:solidFill>
                <a:schemeClr val="dk1"/>
              </a:solidFill>
              <a:latin typeface="Montserrat"/>
              <a:ea typeface="Montserrat"/>
              <a:cs typeface="Montserrat"/>
              <a:sym typeface="Montserrat"/>
            </a:endParaRPr>
          </a:p>
          <a:p>
            <a:pPr marL="12700" lvl="0" indent="-12700" algn="l" rtl="0">
              <a:lnSpc>
                <a:spcPct val="115000"/>
              </a:lnSpc>
              <a:spcBef>
                <a:spcPts val="0"/>
              </a:spcBef>
              <a:spcAft>
                <a:spcPts val="0"/>
              </a:spcAft>
              <a:buClr>
                <a:schemeClr val="dk1"/>
              </a:buClr>
              <a:buSzPts val="1100"/>
              <a:buFont typeface="Arial"/>
              <a:buNone/>
            </a:pPr>
            <a:r>
              <a:rPr lang="ru-RU" sz="2400">
                <a:solidFill>
                  <a:schemeClr val="dk1"/>
                </a:solidFill>
                <a:latin typeface="Montserrat"/>
                <a:ea typeface="Montserrat"/>
                <a:cs typeface="Montserrat"/>
                <a:sym typeface="Montserrat"/>
              </a:rPr>
              <a:t>2.0 Соціальні</a:t>
            </a:r>
            <a:endParaRPr sz="2400">
              <a:solidFill>
                <a:schemeClr val="dk1"/>
              </a:solidFill>
              <a:latin typeface="Montserrat"/>
              <a:ea typeface="Montserrat"/>
              <a:cs typeface="Montserrat"/>
              <a:sym typeface="Montserrat"/>
            </a:endParaRPr>
          </a:p>
          <a:p>
            <a:pPr marL="12700" lvl="0" indent="-12700" algn="l" rtl="0">
              <a:lnSpc>
                <a:spcPct val="115000"/>
              </a:lnSpc>
              <a:spcBef>
                <a:spcPts val="0"/>
              </a:spcBef>
              <a:spcAft>
                <a:spcPts val="0"/>
              </a:spcAft>
              <a:buClr>
                <a:schemeClr val="dk1"/>
              </a:buClr>
              <a:buSzPts val="1100"/>
              <a:buFont typeface="Arial"/>
              <a:buNone/>
            </a:pPr>
            <a:endParaRPr sz="2400">
              <a:solidFill>
                <a:schemeClr val="dk1"/>
              </a:solidFill>
              <a:latin typeface="Montserrat"/>
              <a:ea typeface="Montserrat"/>
              <a:cs typeface="Montserrat"/>
              <a:sym typeface="Montserrat"/>
            </a:endParaRPr>
          </a:p>
          <a:p>
            <a:pPr marL="12700" lvl="0" indent="-12700" algn="l" rtl="0">
              <a:lnSpc>
                <a:spcPct val="115000"/>
              </a:lnSpc>
              <a:spcBef>
                <a:spcPts val="0"/>
              </a:spcBef>
              <a:spcAft>
                <a:spcPts val="0"/>
              </a:spcAft>
              <a:buClr>
                <a:schemeClr val="dk1"/>
              </a:buClr>
              <a:buSzPts val="1100"/>
              <a:buFont typeface="Arial"/>
              <a:buNone/>
            </a:pPr>
            <a:r>
              <a:rPr lang="ru-RU" sz="2400">
                <a:solidFill>
                  <a:schemeClr val="dk1"/>
                </a:solidFill>
                <a:latin typeface="Montserrat"/>
                <a:ea typeface="Montserrat"/>
                <a:cs typeface="Montserrat"/>
                <a:sym typeface="Montserrat"/>
              </a:rPr>
              <a:t>2.1 Соціально-фінансові</a:t>
            </a:r>
            <a:endParaRPr sz="2400">
              <a:solidFill>
                <a:schemeClr val="dk1"/>
              </a:solidFill>
              <a:latin typeface="Montserrat"/>
              <a:ea typeface="Montserrat"/>
              <a:cs typeface="Montserrat"/>
              <a:sym typeface="Montserrat"/>
            </a:endParaRPr>
          </a:p>
          <a:p>
            <a:pPr marL="12700" lvl="0" indent="-12700" algn="l" rtl="0">
              <a:lnSpc>
                <a:spcPct val="115000"/>
              </a:lnSpc>
              <a:spcBef>
                <a:spcPts val="0"/>
              </a:spcBef>
              <a:spcAft>
                <a:spcPts val="0"/>
              </a:spcAft>
              <a:buClr>
                <a:schemeClr val="dk1"/>
              </a:buClr>
              <a:buSzPts val="1100"/>
              <a:buFont typeface="Arial"/>
              <a:buNone/>
            </a:pPr>
            <a:endParaRPr sz="2400">
              <a:solidFill>
                <a:schemeClr val="dk1"/>
              </a:solidFill>
              <a:latin typeface="Montserrat"/>
              <a:ea typeface="Montserrat"/>
              <a:cs typeface="Montserrat"/>
              <a:sym typeface="Montserrat"/>
            </a:endParaRPr>
          </a:p>
          <a:p>
            <a:pPr marL="12700" lvl="0" indent="-12700" algn="l" rtl="0">
              <a:lnSpc>
                <a:spcPct val="115000"/>
              </a:lnSpc>
              <a:spcBef>
                <a:spcPts val="0"/>
              </a:spcBef>
              <a:spcAft>
                <a:spcPts val="0"/>
              </a:spcAft>
              <a:buClr>
                <a:schemeClr val="dk1"/>
              </a:buClr>
              <a:buSzPts val="1100"/>
              <a:buFont typeface="Arial"/>
              <a:buNone/>
            </a:pPr>
            <a:r>
              <a:rPr lang="ru-RU" sz="2400">
                <a:solidFill>
                  <a:schemeClr val="dk1"/>
                </a:solidFill>
                <a:latin typeface="Montserrat"/>
                <a:ea typeface="Montserrat"/>
                <a:cs typeface="Montserrat"/>
                <a:sym typeface="Montserrat"/>
              </a:rPr>
              <a:t>3.0 Самодетермінація</a:t>
            </a:r>
            <a:endParaRPr sz="240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1100"/>
              <a:buFont typeface="Arial"/>
              <a:buNone/>
            </a:pPr>
            <a:endParaRPr sz="2400" b="1">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1100"/>
              <a:buFont typeface="Arial"/>
              <a:buNone/>
            </a:pPr>
            <a:endParaRPr sz="240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800"/>
              <a:buFont typeface="Arial"/>
              <a:buNone/>
            </a:pPr>
            <a:endParaRPr sz="2400" i="0" u="none" strike="noStrike" cap="none">
              <a:solidFill>
                <a:schemeClr val="dk1"/>
              </a:solidFill>
              <a:latin typeface="Montserrat"/>
              <a:ea typeface="Montserrat"/>
              <a:cs typeface="Montserrat"/>
              <a:sym typeface="Montserrat"/>
            </a:endParaRPr>
          </a:p>
        </p:txBody>
      </p:sp>
      <p:sp>
        <p:nvSpPr>
          <p:cNvPr id="263" name="Google Shape;263;g1f55d247e30_0_36"/>
          <p:cNvSpPr/>
          <p:nvPr/>
        </p:nvSpPr>
        <p:spPr>
          <a:xfrm>
            <a:off x="720000" y="630000"/>
            <a:ext cx="83481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ru-RU" sz="3500">
                <a:solidFill>
                  <a:schemeClr val="dk1"/>
                </a:solidFill>
                <a:latin typeface="Montserrat SemiBold"/>
                <a:ea typeface="Montserrat SemiBold"/>
                <a:cs typeface="Montserrat SemiBold"/>
                <a:sym typeface="Montserrat SemiBold"/>
              </a:rPr>
              <a:t>Еволюційна модель мотивації</a:t>
            </a:r>
            <a:endParaRPr sz="3500" b="0" i="0" u="none" strike="noStrike" cap="none">
              <a:solidFill>
                <a:schemeClr val="dk1"/>
              </a:solidFill>
              <a:latin typeface="Montserrat SemiBold"/>
              <a:ea typeface="Montserrat SemiBold"/>
              <a:cs typeface="Montserrat SemiBold"/>
              <a:sym typeface="Montserrat SemiBold"/>
            </a:endParaRPr>
          </a:p>
        </p:txBody>
      </p:sp>
      <p:pic>
        <p:nvPicPr>
          <p:cNvPr id="264" name="Google Shape;264;g1f55d247e30_0_36"/>
          <p:cNvPicPr preferRelativeResize="0"/>
          <p:nvPr/>
        </p:nvPicPr>
        <p:blipFill rotWithShape="1">
          <a:blip r:embed="rId4">
            <a:alphaModFix/>
          </a:blip>
          <a:srcRect/>
          <a:stretch/>
        </p:blipFill>
        <p:spPr>
          <a:xfrm>
            <a:off x="10747563" y="97488"/>
            <a:ext cx="1263618" cy="532500"/>
          </a:xfrm>
          <a:prstGeom prst="rect">
            <a:avLst/>
          </a:prstGeom>
          <a:noFill/>
          <a:ln>
            <a:noFill/>
          </a:ln>
        </p:spPr>
      </p:pic>
      <p:pic>
        <p:nvPicPr>
          <p:cNvPr id="265" name="Google Shape;265;g1f55d247e30_0_36"/>
          <p:cNvPicPr preferRelativeResize="0"/>
          <p:nvPr/>
        </p:nvPicPr>
        <p:blipFill rotWithShape="1">
          <a:blip r:embed="rId5">
            <a:alphaModFix/>
          </a:blip>
          <a:srcRect/>
          <a:stretch/>
        </p:blipFill>
        <p:spPr>
          <a:xfrm rot="-1994622">
            <a:off x="5392669" y="4014027"/>
            <a:ext cx="7765317" cy="1945101"/>
          </a:xfrm>
          <a:prstGeom prst="rect">
            <a:avLst/>
          </a:prstGeom>
          <a:noFill/>
          <a:ln>
            <a:noFill/>
          </a:ln>
        </p:spPr>
      </p:pic>
      <p:sp>
        <p:nvSpPr>
          <p:cNvPr id="266" name="Google Shape;266;g1f55d247e30_0_36"/>
          <p:cNvSpPr/>
          <p:nvPr/>
        </p:nvSpPr>
        <p:spPr>
          <a:xfrm>
            <a:off x="-227749" y="616200"/>
            <a:ext cx="8436600" cy="735600"/>
          </a:xfrm>
          <a:prstGeom prst="roundRect">
            <a:avLst>
              <a:gd name="adj" fmla="val 16667"/>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7" name="Google Shape;267;g1f55d247e30_0_36"/>
          <p:cNvPicPr preferRelativeResize="0"/>
          <p:nvPr/>
        </p:nvPicPr>
        <p:blipFill rotWithShape="1">
          <a:blip r:embed="rId6">
            <a:alphaModFix/>
          </a:blip>
          <a:srcRect/>
          <a:stretch/>
        </p:blipFill>
        <p:spPr>
          <a:xfrm>
            <a:off x="720000" y="1977324"/>
            <a:ext cx="708025" cy="708000"/>
          </a:xfrm>
          <a:prstGeom prst="rect">
            <a:avLst/>
          </a:prstGeom>
          <a:noFill/>
          <a:ln>
            <a:noFill/>
          </a:ln>
        </p:spPr>
      </p:pic>
      <p:pic>
        <p:nvPicPr>
          <p:cNvPr id="268" name="Google Shape;268;g1f55d247e30_0_36"/>
          <p:cNvPicPr preferRelativeResize="0"/>
          <p:nvPr/>
        </p:nvPicPr>
        <p:blipFill rotWithShape="1">
          <a:blip r:embed="rId6">
            <a:alphaModFix/>
          </a:blip>
          <a:srcRect/>
          <a:stretch/>
        </p:blipFill>
        <p:spPr>
          <a:xfrm>
            <a:off x="715303" y="2830238"/>
            <a:ext cx="717421" cy="717421"/>
          </a:xfrm>
          <a:prstGeom prst="rect">
            <a:avLst/>
          </a:prstGeom>
          <a:noFill/>
          <a:ln>
            <a:noFill/>
          </a:ln>
        </p:spPr>
      </p:pic>
      <p:pic>
        <p:nvPicPr>
          <p:cNvPr id="269" name="Google Shape;269;g1f55d247e30_0_36"/>
          <p:cNvPicPr preferRelativeResize="0"/>
          <p:nvPr/>
        </p:nvPicPr>
        <p:blipFill rotWithShape="1">
          <a:blip r:embed="rId6">
            <a:alphaModFix/>
          </a:blip>
          <a:srcRect/>
          <a:stretch/>
        </p:blipFill>
        <p:spPr>
          <a:xfrm>
            <a:off x="715303" y="3692563"/>
            <a:ext cx="717421" cy="717421"/>
          </a:xfrm>
          <a:prstGeom prst="rect">
            <a:avLst/>
          </a:prstGeom>
          <a:noFill/>
          <a:ln>
            <a:noFill/>
          </a:ln>
        </p:spPr>
      </p:pic>
      <p:pic>
        <p:nvPicPr>
          <p:cNvPr id="270" name="Google Shape;270;g1f55d247e30_0_36"/>
          <p:cNvPicPr preferRelativeResize="0"/>
          <p:nvPr/>
        </p:nvPicPr>
        <p:blipFill rotWithShape="1">
          <a:blip r:embed="rId6">
            <a:alphaModFix/>
          </a:blip>
          <a:srcRect/>
          <a:stretch/>
        </p:blipFill>
        <p:spPr>
          <a:xfrm>
            <a:off x="665678" y="4508488"/>
            <a:ext cx="717421" cy="71742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550E"/>
        </a:solidFill>
        <a:effectLst/>
      </p:bgPr>
    </p:bg>
    <p:spTree>
      <p:nvGrpSpPr>
        <p:cNvPr id="1" name="Shape 274"/>
        <p:cNvGrpSpPr/>
        <p:nvPr/>
      </p:nvGrpSpPr>
      <p:grpSpPr>
        <a:xfrm>
          <a:off x="0" y="0"/>
          <a:ext cx="0" cy="0"/>
          <a:chOff x="0" y="0"/>
          <a:chExt cx="0" cy="0"/>
        </a:xfrm>
      </p:grpSpPr>
      <p:sp>
        <p:nvSpPr>
          <p:cNvPr id="275" name="Google Shape;275;g1f55d247e30_0_110"/>
          <p:cNvSpPr/>
          <p:nvPr/>
        </p:nvSpPr>
        <p:spPr>
          <a:xfrm>
            <a:off x="5951539" y="-104931"/>
            <a:ext cx="6240600" cy="7075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6" name="Google Shape;276;g1f55d247e30_0_110"/>
          <p:cNvSpPr/>
          <p:nvPr/>
        </p:nvSpPr>
        <p:spPr>
          <a:xfrm>
            <a:off x="269750" y="2671625"/>
            <a:ext cx="66090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ru-RU" sz="3600" b="1">
                <a:solidFill>
                  <a:schemeClr val="lt1"/>
                </a:solidFill>
                <a:latin typeface="Montserrat"/>
                <a:ea typeface="Montserrat"/>
                <a:cs typeface="Montserrat"/>
                <a:sym typeface="Montserrat"/>
              </a:rPr>
              <a:t>Самодетермінація</a:t>
            </a:r>
            <a:endParaRPr sz="3600" b="1" i="0" u="none" strike="noStrike" cap="none">
              <a:solidFill>
                <a:schemeClr val="lt1"/>
              </a:solidFill>
              <a:latin typeface="Montserrat"/>
              <a:ea typeface="Montserrat"/>
              <a:cs typeface="Montserrat"/>
              <a:sym typeface="Montserrat"/>
            </a:endParaRPr>
          </a:p>
        </p:txBody>
      </p:sp>
      <p:sp>
        <p:nvSpPr>
          <p:cNvPr id="277" name="Google Shape;277;g1f55d247e30_0_110"/>
          <p:cNvSpPr txBox="1"/>
          <p:nvPr/>
        </p:nvSpPr>
        <p:spPr>
          <a:xfrm>
            <a:off x="1222121" y="3379631"/>
            <a:ext cx="3880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pic>
        <p:nvPicPr>
          <p:cNvPr id="278" name="Google Shape;278;g1f55d247e30_0_110"/>
          <p:cNvPicPr preferRelativeResize="0"/>
          <p:nvPr/>
        </p:nvPicPr>
        <p:blipFill rotWithShape="1">
          <a:blip r:embed="rId3">
            <a:alphaModFix/>
          </a:blip>
          <a:srcRect/>
          <a:stretch/>
        </p:blipFill>
        <p:spPr>
          <a:xfrm>
            <a:off x="10577538" y="221888"/>
            <a:ext cx="1263618" cy="532500"/>
          </a:xfrm>
          <a:prstGeom prst="rect">
            <a:avLst/>
          </a:prstGeom>
          <a:noFill/>
          <a:ln>
            <a:noFill/>
          </a:ln>
        </p:spPr>
      </p:pic>
      <p:sp>
        <p:nvSpPr>
          <p:cNvPr id="279" name="Google Shape;279;g1f55d247e30_0_110"/>
          <p:cNvSpPr/>
          <p:nvPr/>
        </p:nvSpPr>
        <p:spPr>
          <a:xfrm>
            <a:off x="6713250" y="1644150"/>
            <a:ext cx="6609000" cy="708000"/>
          </a:xfrm>
          <a:prstGeom prst="rect">
            <a:avLst/>
          </a:prstGeom>
          <a:noFill/>
          <a:ln>
            <a:noFill/>
          </a:ln>
        </p:spPr>
        <p:txBody>
          <a:bodyPr spcFirstLastPara="1" wrap="square" lIns="91425" tIns="45700" rIns="91425" bIns="45700" anchor="t" anchorCtr="0">
            <a:noAutofit/>
          </a:bodyPr>
          <a:lstStyle/>
          <a:p>
            <a:pPr marL="457200" lvl="0" indent="-393700" algn="l" rtl="0">
              <a:lnSpc>
                <a:spcPct val="115000"/>
              </a:lnSpc>
              <a:spcBef>
                <a:spcPts val="1000"/>
              </a:spcBef>
              <a:spcAft>
                <a:spcPts val="0"/>
              </a:spcAft>
              <a:buClr>
                <a:schemeClr val="dk1"/>
              </a:buClr>
              <a:buSzPts val="2600"/>
              <a:buFont typeface="Montserrat"/>
              <a:buChar char="●"/>
            </a:pPr>
            <a:r>
              <a:rPr lang="ru-RU" sz="2600">
                <a:solidFill>
                  <a:schemeClr val="dk1"/>
                </a:solidFill>
                <a:latin typeface="Montserrat"/>
                <a:ea typeface="Montserrat"/>
                <a:cs typeface="Montserrat"/>
                <a:sym typeface="Montserrat"/>
              </a:rPr>
              <a:t>Автономність</a:t>
            </a:r>
            <a:endParaRPr sz="2600">
              <a:solidFill>
                <a:schemeClr val="dk1"/>
              </a:solidFill>
              <a:latin typeface="Montserrat"/>
              <a:ea typeface="Montserrat"/>
              <a:cs typeface="Montserrat"/>
              <a:sym typeface="Montserrat"/>
            </a:endParaRPr>
          </a:p>
          <a:p>
            <a:pPr marL="457200" lvl="0" indent="-393700" algn="l" rtl="0">
              <a:lnSpc>
                <a:spcPct val="115000"/>
              </a:lnSpc>
              <a:spcBef>
                <a:spcPts val="0"/>
              </a:spcBef>
              <a:spcAft>
                <a:spcPts val="0"/>
              </a:spcAft>
              <a:buClr>
                <a:schemeClr val="dk1"/>
              </a:buClr>
              <a:buSzPts val="2600"/>
              <a:buFont typeface="Montserrat"/>
              <a:buChar char="●"/>
            </a:pPr>
            <a:r>
              <a:rPr lang="ru-RU" sz="2600">
                <a:solidFill>
                  <a:schemeClr val="dk1"/>
                </a:solidFill>
                <a:latin typeface="Montserrat"/>
                <a:ea typeface="Montserrat"/>
                <a:cs typeface="Montserrat"/>
                <a:sym typeface="Montserrat"/>
              </a:rPr>
              <a:t>Майстерність</a:t>
            </a:r>
            <a:endParaRPr sz="2600">
              <a:solidFill>
                <a:schemeClr val="dk1"/>
              </a:solidFill>
              <a:latin typeface="Montserrat"/>
              <a:ea typeface="Montserrat"/>
              <a:cs typeface="Montserrat"/>
              <a:sym typeface="Montserrat"/>
            </a:endParaRPr>
          </a:p>
          <a:p>
            <a:pPr marL="457200" lvl="0" indent="-393700" algn="l" rtl="0">
              <a:lnSpc>
                <a:spcPct val="115000"/>
              </a:lnSpc>
              <a:spcBef>
                <a:spcPts val="0"/>
              </a:spcBef>
              <a:spcAft>
                <a:spcPts val="0"/>
              </a:spcAft>
              <a:buClr>
                <a:schemeClr val="dk1"/>
              </a:buClr>
              <a:buSzPts val="2600"/>
              <a:buFont typeface="Montserrat"/>
              <a:buChar char="●"/>
            </a:pPr>
            <a:r>
              <a:rPr lang="ru-RU" sz="2600">
                <a:solidFill>
                  <a:schemeClr val="dk1"/>
                </a:solidFill>
                <a:latin typeface="Montserrat"/>
                <a:ea typeface="Montserrat"/>
                <a:cs typeface="Montserrat"/>
                <a:sym typeface="Montserrat"/>
              </a:rPr>
              <a:t>Сенс</a:t>
            </a:r>
            <a:endParaRPr sz="2600">
              <a:solidFill>
                <a:schemeClr val="dk1"/>
              </a:solidFill>
              <a:latin typeface="Montserrat"/>
              <a:ea typeface="Montserrat"/>
              <a:cs typeface="Montserrat"/>
              <a:sym typeface="Montserrat"/>
            </a:endParaRPr>
          </a:p>
          <a:p>
            <a:pPr marL="457200" lvl="0" indent="-393700" algn="l" rtl="0">
              <a:lnSpc>
                <a:spcPct val="115000"/>
              </a:lnSpc>
              <a:spcBef>
                <a:spcPts val="0"/>
              </a:spcBef>
              <a:spcAft>
                <a:spcPts val="0"/>
              </a:spcAft>
              <a:buClr>
                <a:schemeClr val="dk1"/>
              </a:buClr>
              <a:buSzPts val="2600"/>
              <a:buFont typeface="Montserrat"/>
              <a:buChar char="●"/>
            </a:pPr>
            <a:r>
              <a:rPr lang="ru-RU" sz="2600">
                <a:solidFill>
                  <a:schemeClr val="dk1"/>
                </a:solidFill>
                <a:latin typeface="Montserrat"/>
                <a:ea typeface="Montserrat"/>
                <a:cs typeface="Montserrat"/>
                <a:sym typeface="Montserrat"/>
              </a:rPr>
              <a:t>Приналежність</a:t>
            </a:r>
            <a:endParaRPr sz="2600">
              <a:solidFill>
                <a:schemeClr val="dk1"/>
              </a:solidFill>
              <a:latin typeface="Montserrat"/>
              <a:ea typeface="Montserrat"/>
              <a:cs typeface="Montserrat"/>
              <a:sym typeface="Montserrat"/>
            </a:endParaRPr>
          </a:p>
          <a:p>
            <a:pPr marL="457200" lvl="0" indent="-393700" algn="l" rtl="0">
              <a:lnSpc>
                <a:spcPct val="115000"/>
              </a:lnSpc>
              <a:spcBef>
                <a:spcPts val="0"/>
              </a:spcBef>
              <a:spcAft>
                <a:spcPts val="0"/>
              </a:spcAft>
              <a:buClr>
                <a:schemeClr val="dk1"/>
              </a:buClr>
              <a:buSzPts val="2600"/>
              <a:buFont typeface="Montserrat"/>
              <a:buChar char="●"/>
            </a:pPr>
            <a:r>
              <a:rPr lang="ru-RU" sz="2600">
                <a:solidFill>
                  <a:schemeClr val="dk1"/>
                </a:solidFill>
                <a:latin typeface="Montserrat"/>
                <a:ea typeface="Montserrat"/>
                <a:cs typeface="Montserrat"/>
                <a:sym typeface="Montserrat"/>
              </a:rPr>
              <a:t>Лояльність</a:t>
            </a:r>
            <a:endParaRPr sz="2600">
              <a:solidFill>
                <a:schemeClr val="dk1"/>
              </a:solidFill>
              <a:latin typeface="Montserrat"/>
              <a:ea typeface="Montserrat"/>
              <a:cs typeface="Montserrat"/>
              <a:sym typeface="Montserrat"/>
            </a:endParaRPr>
          </a:p>
          <a:p>
            <a:pPr marL="457200" lvl="0" indent="-393700" algn="l" rtl="0">
              <a:lnSpc>
                <a:spcPct val="115000"/>
              </a:lnSpc>
              <a:spcBef>
                <a:spcPts val="0"/>
              </a:spcBef>
              <a:spcAft>
                <a:spcPts val="0"/>
              </a:spcAft>
              <a:buClr>
                <a:schemeClr val="dk1"/>
              </a:buClr>
              <a:buSzPts val="2600"/>
              <a:buFont typeface="Montserrat"/>
              <a:buChar char="●"/>
            </a:pPr>
            <a:r>
              <a:rPr lang="ru-RU" sz="2600">
                <a:solidFill>
                  <a:schemeClr val="dk1"/>
                </a:solidFill>
                <a:latin typeface="Montserrat"/>
                <a:ea typeface="Montserrat"/>
                <a:cs typeface="Montserrat"/>
                <a:sym typeface="Montserrat"/>
              </a:rPr>
              <a:t>Відповідність цінностям</a:t>
            </a:r>
            <a:endParaRPr sz="2600">
              <a:solidFill>
                <a:schemeClr val="dk1"/>
              </a:solidFill>
              <a:latin typeface="Montserrat"/>
              <a:ea typeface="Montserrat"/>
              <a:cs typeface="Montserrat"/>
              <a:sym typeface="Montserrat"/>
            </a:endParaRPr>
          </a:p>
          <a:p>
            <a:pPr marL="457200" marR="0" lvl="0" indent="0" algn="l" rtl="0">
              <a:lnSpc>
                <a:spcPct val="100000"/>
              </a:lnSpc>
              <a:spcBef>
                <a:spcPts val="0"/>
              </a:spcBef>
              <a:spcAft>
                <a:spcPts val="0"/>
              </a:spcAft>
              <a:buNone/>
            </a:pPr>
            <a:endParaRPr sz="2600" b="1">
              <a:solidFill>
                <a:schemeClr val="dk1"/>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3"/>
        <p:cNvGrpSpPr/>
        <p:nvPr/>
      </p:nvGrpSpPr>
      <p:grpSpPr>
        <a:xfrm>
          <a:off x="0" y="0"/>
          <a:ext cx="0" cy="0"/>
          <a:chOff x="0" y="0"/>
          <a:chExt cx="0" cy="0"/>
        </a:xfrm>
      </p:grpSpPr>
      <p:sp>
        <p:nvSpPr>
          <p:cNvPr id="284" name="Google Shape;284;g2cadd6f36f7_0_197"/>
          <p:cNvSpPr/>
          <p:nvPr/>
        </p:nvSpPr>
        <p:spPr>
          <a:xfrm>
            <a:off x="168600" y="3017475"/>
            <a:ext cx="11854800" cy="13233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chemeClr val="dk1"/>
              </a:buClr>
              <a:buSzPts val="5500"/>
              <a:buFont typeface="Arial"/>
              <a:buNone/>
            </a:pPr>
            <a:r>
              <a:rPr lang="ru-RU" sz="4200" b="1">
                <a:solidFill>
                  <a:schemeClr val="dk1"/>
                </a:solidFill>
                <a:highlight>
                  <a:schemeClr val="lt1"/>
                </a:highlight>
                <a:latin typeface="Montserrat SemiBold"/>
                <a:ea typeface="Montserrat SemiBold"/>
                <a:cs typeface="Montserrat SemiBold"/>
                <a:sym typeface="Montserrat SemiBold"/>
              </a:rPr>
              <a:t>Як реалізувати це у </a:t>
            </a:r>
            <a:endParaRPr sz="4200" b="1">
              <a:solidFill>
                <a:schemeClr val="dk1"/>
              </a:solidFill>
              <a:highlight>
                <a:schemeClr val="lt1"/>
              </a:highlight>
              <a:latin typeface="Montserrat SemiBold"/>
              <a:ea typeface="Montserrat SemiBold"/>
              <a:cs typeface="Montserrat SemiBold"/>
              <a:sym typeface="Montserrat SemiBold"/>
            </a:endParaRPr>
          </a:p>
          <a:p>
            <a:pPr marL="0" marR="0" lvl="0" indent="0" algn="ctr" rtl="0">
              <a:lnSpc>
                <a:spcPct val="115000"/>
              </a:lnSpc>
              <a:spcBef>
                <a:spcPts val="0"/>
              </a:spcBef>
              <a:spcAft>
                <a:spcPts val="0"/>
              </a:spcAft>
              <a:buClr>
                <a:schemeClr val="dk1"/>
              </a:buClr>
              <a:buSzPts val="5500"/>
              <a:buFont typeface="Arial"/>
              <a:buNone/>
            </a:pPr>
            <a:r>
              <a:rPr lang="ru-RU" sz="4200" b="1">
                <a:solidFill>
                  <a:schemeClr val="dk1"/>
                </a:solidFill>
                <a:highlight>
                  <a:schemeClr val="lt1"/>
                </a:highlight>
                <a:latin typeface="Montserrat SemiBold"/>
                <a:ea typeface="Montserrat SemiBold"/>
                <a:cs typeface="Montserrat SemiBold"/>
                <a:sym typeface="Montserrat SemiBold"/>
              </a:rPr>
              <a:t>команді та компанії?</a:t>
            </a:r>
            <a:endParaRPr sz="4200" b="1" i="0" u="none" strike="noStrike" cap="none">
              <a:solidFill>
                <a:schemeClr val="dk1"/>
              </a:solidFill>
              <a:highlight>
                <a:schemeClr val="lt1"/>
              </a:highlight>
              <a:latin typeface="Montserrat SemiBold"/>
              <a:ea typeface="Montserrat SemiBold"/>
              <a:cs typeface="Montserrat SemiBold"/>
              <a:sym typeface="Montserrat SemiBold"/>
            </a:endParaRPr>
          </a:p>
        </p:txBody>
      </p:sp>
      <p:pic>
        <p:nvPicPr>
          <p:cNvPr id="285" name="Google Shape;285;g2cadd6f36f7_0_197"/>
          <p:cNvPicPr preferRelativeResize="0"/>
          <p:nvPr/>
        </p:nvPicPr>
        <p:blipFill rotWithShape="1">
          <a:blip r:embed="rId3">
            <a:alphaModFix/>
          </a:blip>
          <a:srcRect/>
          <a:stretch/>
        </p:blipFill>
        <p:spPr>
          <a:xfrm>
            <a:off x="948413" y="759213"/>
            <a:ext cx="1263618" cy="532500"/>
          </a:xfrm>
          <a:prstGeom prst="rect">
            <a:avLst/>
          </a:prstGeom>
          <a:noFill/>
          <a:ln>
            <a:noFill/>
          </a:ln>
        </p:spPr>
      </p:pic>
      <p:pic>
        <p:nvPicPr>
          <p:cNvPr id="286" name="Google Shape;286;g2cadd6f36f7_0_197"/>
          <p:cNvPicPr preferRelativeResize="0"/>
          <p:nvPr/>
        </p:nvPicPr>
        <p:blipFill rotWithShape="1">
          <a:blip r:embed="rId4">
            <a:alphaModFix/>
          </a:blip>
          <a:srcRect/>
          <a:stretch/>
        </p:blipFill>
        <p:spPr>
          <a:xfrm>
            <a:off x="7488075" y="0"/>
            <a:ext cx="4703924" cy="3254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sp>
        <p:nvSpPr>
          <p:cNvPr id="291" name="Google Shape;291;g2cadd6f36f7_0_209"/>
          <p:cNvSpPr/>
          <p:nvPr/>
        </p:nvSpPr>
        <p:spPr>
          <a:xfrm>
            <a:off x="476175" y="455050"/>
            <a:ext cx="11854800" cy="1323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5500"/>
              <a:buFont typeface="Arial"/>
              <a:buNone/>
            </a:pPr>
            <a:r>
              <a:rPr lang="ru-RU" sz="4200" b="1">
                <a:solidFill>
                  <a:schemeClr val="dk1"/>
                </a:solidFill>
                <a:highlight>
                  <a:schemeClr val="lt1"/>
                </a:highlight>
                <a:latin typeface="Montserrat SemiBold"/>
                <a:ea typeface="Montserrat SemiBold"/>
                <a:cs typeface="Montserrat SemiBold"/>
                <a:sym typeface="Montserrat SemiBold"/>
              </a:rPr>
              <a:t>Корисна література </a:t>
            </a:r>
            <a:endParaRPr sz="4200" b="1" i="0" u="none" strike="noStrike" cap="none">
              <a:solidFill>
                <a:schemeClr val="dk1"/>
              </a:solidFill>
              <a:highlight>
                <a:schemeClr val="lt1"/>
              </a:highlight>
              <a:latin typeface="Montserrat SemiBold"/>
              <a:ea typeface="Montserrat SemiBold"/>
              <a:cs typeface="Montserrat SemiBold"/>
              <a:sym typeface="Montserrat SemiBold"/>
            </a:endParaRPr>
          </a:p>
        </p:txBody>
      </p:sp>
      <p:pic>
        <p:nvPicPr>
          <p:cNvPr id="292" name="Google Shape;292;g2cadd6f36f7_0_209"/>
          <p:cNvPicPr preferRelativeResize="0"/>
          <p:nvPr/>
        </p:nvPicPr>
        <p:blipFill rotWithShape="1">
          <a:blip r:embed="rId3">
            <a:alphaModFix/>
          </a:blip>
          <a:srcRect/>
          <a:stretch/>
        </p:blipFill>
        <p:spPr>
          <a:xfrm>
            <a:off x="10395638" y="282963"/>
            <a:ext cx="1263618" cy="532500"/>
          </a:xfrm>
          <a:prstGeom prst="rect">
            <a:avLst/>
          </a:prstGeom>
          <a:noFill/>
          <a:ln>
            <a:noFill/>
          </a:ln>
        </p:spPr>
      </p:pic>
      <p:sp>
        <p:nvSpPr>
          <p:cNvPr id="293" name="Google Shape;293;g2cadd6f36f7_0_209"/>
          <p:cNvSpPr txBox="1"/>
          <p:nvPr/>
        </p:nvSpPr>
        <p:spPr>
          <a:xfrm>
            <a:off x="651200" y="1506500"/>
            <a:ext cx="6767100" cy="40389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600"/>
              </a:spcBef>
              <a:spcAft>
                <a:spcPts val="0"/>
              </a:spcAft>
              <a:buNone/>
            </a:pPr>
            <a:r>
              <a:rPr lang="ru-RU" sz="2400">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Деніел Пінк</a:t>
            </a:r>
            <a:endParaRPr sz="2400">
              <a:solidFill>
                <a:schemeClr val="dk1"/>
              </a:solidFill>
              <a:latin typeface="Montserrat"/>
              <a:ea typeface="Montserrat"/>
              <a:cs typeface="Montserrat"/>
              <a:sym typeface="Montserrat"/>
            </a:endParaRPr>
          </a:p>
          <a:p>
            <a:pPr marL="0" lvl="0" indent="0" algn="l" rtl="0">
              <a:lnSpc>
                <a:spcPct val="120000"/>
              </a:lnSpc>
              <a:spcBef>
                <a:spcPts val="600"/>
              </a:spcBef>
              <a:spcAft>
                <a:spcPts val="0"/>
              </a:spcAft>
              <a:buNone/>
            </a:pPr>
            <a:r>
              <a:rPr lang="ru-RU" sz="1900" i="1">
                <a:solidFill>
                  <a:schemeClr val="dk1"/>
                </a:solidFill>
                <a:latin typeface="Montserrat"/>
                <a:ea typeface="Montserrat"/>
                <a:cs typeface="Montserrat"/>
                <a:sym typeface="Montserrat"/>
              </a:rPr>
              <a:t>Драйв. Дивовижна правда про те, що нас мотивує</a:t>
            </a:r>
            <a:endParaRPr sz="1900" i="1">
              <a:solidFill>
                <a:schemeClr val="dk1"/>
              </a:solidFill>
              <a:latin typeface="Montserrat"/>
              <a:ea typeface="Montserrat"/>
              <a:cs typeface="Montserrat"/>
              <a:sym typeface="Montserrat"/>
            </a:endParaRPr>
          </a:p>
          <a:p>
            <a:pPr marL="0" lvl="0" indent="0" algn="l" rtl="0">
              <a:lnSpc>
                <a:spcPct val="120000"/>
              </a:lnSpc>
              <a:spcBef>
                <a:spcPts val="600"/>
              </a:spcBef>
              <a:spcAft>
                <a:spcPts val="0"/>
              </a:spcAft>
              <a:buNone/>
            </a:pPr>
            <a:endParaRPr sz="2400" i="1">
              <a:solidFill>
                <a:schemeClr val="dk1"/>
              </a:solidFill>
              <a:latin typeface="Montserrat"/>
              <a:ea typeface="Montserrat"/>
              <a:cs typeface="Montserrat"/>
              <a:sym typeface="Montserrat"/>
            </a:endParaRPr>
          </a:p>
          <a:p>
            <a:pPr marL="0" lvl="0" indent="0" algn="l" rtl="0">
              <a:lnSpc>
                <a:spcPct val="120000"/>
              </a:lnSpc>
              <a:spcBef>
                <a:spcPts val="600"/>
              </a:spcBef>
              <a:spcAft>
                <a:spcPts val="0"/>
              </a:spcAft>
              <a:buNone/>
            </a:pPr>
            <a:r>
              <a:rPr lang="ru-RU" sz="2400">
                <a:solidFill>
                  <a:schemeClr val="dk1"/>
                </a:solidFill>
                <a:latin typeface="Montserrat"/>
                <a:ea typeface="Montserrat"/>
                <a:cs typeface="Montserrat"/>
                <a:sym typeface="Montserrat"/>
              </a:rPr>
              <a:t>Віктор Франкл </a:t>
            </a:r>
            <a:endParaRPr sz="2400">
              <a:solidFill>
                <a:schemeClr val="dk1"/>
              </a:solidFill>
              <a:latin typeface="Montserrat"/>
              <a:ea typeface="Montserrat"/>
              <a:cs typeface="Montserrat"/>
              <a:sym typeface="Montserrat"/>
            </a:endParaRPr>
          </a:p>
          <a:p>
            <a:pPr marL="0" lvl="0" indent="0" algn="l" rtl="0">
              <a:lnSpc>
                <a:spcPct val="120000"/>
              </a:lnSpc>
              <a:spcBef>
                <a:spcPts val="600"/>
              </a:spcBef>
              <a:spcAft>
                <a:spcPts val="0"/>
              </a:spcAft>
              <a:buNone/>
            </a:pPr>
            <a:r>
              <a:rPr lang="ru-RU" sz="1900" i="1">
                <a:solidFill>
                  <a:schemeClr val="dk1"/>
                </a:solidFill>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Людина в пошуках справжнього сенсу</a:t>
            </a:r>
            <a:endParaRPr sz="1900" i="1">
              <a:solidFill>
                <a:schemeClr val="dk1"/>
              </a:solidFill>
              <a:latin typeface="Montserrat"/>
              <a:ea typeface="Montserrat"/>
              <a:cs typeface="Montserrat"/>
              <a:sym typeface="Montserrat"/>
            </a:endParaRPr>
          </a:p>
          <a:p>
            <a:pPr marL="0" lvl="0" indent="0" algn="l" rtl="0">
              <a:lnSpc>
                <a:spcPct val="120000"/>
              </a:lnSpc>
              <a:spcBef>
                <a:spcPts val="600"/>
              </a:spcBef>
              <a:spcAft>
                <a:spcPts val="0"/>
              </a:spcAft>
              <a:buNone/>
            </a:pPr>
            <a:endParaRPr sz="1900" i="1">
              <a:solidFill>
                <a:schemeClr val="dk1"/>
              </a:solidFill>
              <a:latin typeface="Montserrat"/>
              <a:ea typeface="Montserrat"/>
              <a:cs typeface="Montserrat"/>
              <a:sym typeface="Montserrat"/>
            </a:endParaRPr>
          </a:p>
          <a:p>
            <a:pPr marL="0" lvl="0" indent="0" algn="l" rtl="0">
              <a:lnSpc>
                <a:spcPct val="120000"/>
              </a:lnSpc>
              <a:spcBef>
                <a:spcPts val="0"/>
              </a:spcBef>
              <a:spcAft>
                <a:spcPts val="0"/>
              </a:spcAft>
              <a:buNone/>
            </a:pPr>
            <a:r>
              <a:rPr lang="ru-RU" sz="2400">
                <a:solidFill>
                  <a:schemeClr val="dk1"/>
                </a:solidFill>
                <a:uFill>
                  <a:noFill/>
                </a:u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Вільям Макрейвен</a:t>
            </a:r>
            <a:endParaRPr sz="2400" i="1">
              <a:solidFill>
                <a:schemeClr val="dk1"/>
              </a:solidFill>
              <a:latin typeface="Montserrat"/>
              <a:ea typeface="Montserrat"/>
              <a:cs typeface="Montserrat"/>
              <a:sym typeface="Montserrat"/>
            </a:endParaRPr>
          </a:p>
          <a:p>
            <a:pPr marL="0" lvl="0" indent="0" algn="l" rtl="0">
              <a:lnSpc>
                <a:spcPct val="120000"/>
              </a:lnSpc>
              <a:spcBef>
                <a:spcPts val="0"/>
              </a:spcBef>
              <a:spcAft>
                <a:spcPts val="0"/>
              </a:spcAft>
              <a:buNone/>
            </a:pPr>
            <a:r>
              <a:rPr lang="ru-RU" sz="1900">
                <a:solidFill>
                  <a:schemeClr val="dk1"/>
                </a:solidFill>
                <a:uFill>
                  <a:noFill/>
                </a:u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Застеляйте ліжко. Дрібниці, які можуть змінити ваше життя</a:t>
            </a:r>
            <a:endParaRPr sz="2400">
              <a:solidFill>
                <a:schemeClr val="dk1"/>
              </a:solidFill>
              <a:latin typeface="Montserrat"/>
              <a:ea typeface="Montserrat"/>
              <a:cs typeface="Montserrat"/>
              <a:sym typeface="Montserrat"/>
            </a:endParaRPr>
          </a:p>
        </p:txBody>
      </p:sp>
      <p:pic>
        <p:nvPicPr>
          <p:cNvPr id="294" name="Google Shape;294;g2cadd6f36f7_0_209"/>
          <p:cNvPicPr preferRelativeResize="0"/>
          <p:nvPr/>
        </p:nvPicPr>
        <p:blipFill>
          <a:blip r:embed="rId7">
            <a:alphaModFix/>
          </a:blip>
          <a:stretch>
            <a:fillRect/>
          </a:stretch>
        </p:blipFill>
        <p:spPr>
          <a:xfrm>
            <a:off x="8076100" y="1138525"/>
            <a:ext cx="3284110" cy="47748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p:cNvGrpSpPr/>
        <p:nvPr/>
      </p:nvGrpSpPr>
      <p:grpSpPr>
        <a:xfrm>
          <a:off x="0" y="0"/>
          <a:ext cx="0" cy="0"/>
          <a:chOff x="0" y="0"/>
          <a:chExt cx="0" cy="0"/>
        </a:xfrm>
      </p:grpSpPr>
      <p:sp>
        <p:nvSpPr>
          <p:cNvPr id="299" name="Google Shape;299;g1f50b891209_1_435"/>
          <p:cNvSpPr/>
          <p:nvPr/>
        </p:nvSpPr>
        <p:spPr>
          <a:xfrm>
            <a:off x="3893269" y="2828835"/>
            <a:ext cx="4405500" cy="120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ru-RU" sz="7200" b="1" i="0" u="none" strike="noStrike" cap="none">
                <a:solidFill>
                  <a:schemeClr val="dk1"/>
                </a:solidFill>
                <a:latin typeface="Montserrat SemiBold"/>
                <a:ea typeface="Montserrat SemiBold"/>
                <a:cs typeface="Montserrat SemiBold"/>
                <a:sym typeface="Montserrat SemiBold"/>
              </a:rPr>
              <a:t>Успіхів!</a:t>
            </a:r>
            <a:endParaRPr sz="7200" b="1" i="0" u="none" strike="noStrike" cap="none">
              <a:solidFill>
                <a:schemeClr val="dk1"/>
              </a:solidFill>
              <a:latin typeface="Montserrat SemiBold"/>
              <a:ea typeface="Montserrat SemiBold"/>
              <a:cs typeface="Montserrat SemiBold"/>
              <a:sym typeface="Montserrat SemiBold"/>
            </a:endParaRPr>
          </a:p>
        </p:txBody>
      </p:sp>
      <p:pic>
        <p:nvPicPr>
          <p:cNvPr id="300" name="Google Shape;300;g1f50b891209_1_435"/>
          <p:cNvPicPr preferRelativeResize="0"/>
          <p:nvPr/>
        </p:nvPicPr>
        <p:blipFill rotWithShape="1">
          <a:blip r:embed="rId3">
            <a:alphaModFix/>
          </a:blip>
          <a:srcRect/>
          <a:stretch/>
        </p:blipFill>
        <p:spPr>
          <a:xfrm rot="-8999996">
            <a:off x="5904139" y="873161"/>
            <a:ext cx="7765315" cy="1945102"/>
          </a:xfrm>
          <a:prstGeom prst="rect">
            <a:avLst/>
          </a:prstGeom>
          <a:noFill/>
          <a:ln>
            <a:noFill/>
          </a:ln>
        </p:spPr>
      </p:pic>
      <p:pic>
        <p:nvPicPr>
          <p:cNvPr id="301" name="Google Shape;301;g1f50b891209_1_435"/>
          <p:cNvPicPr preferRelativeResize="0"/>
          <p:nvPr/>
        </p:nvPicPr>
        <p:blipFill rotWithShape="1">
          <a:blip r:embed="rId3">
            <a:alphaModFix/>
          </a:blip>
          <a:srcRect/>
          <a:stretch/>
        </p:blipFill>
        <p:spPr>
          <a:xfrm rot="1800004">
            <a:off x="-631057" y="4579602"/>
            <a:ext cx="7765315" cy="19451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g1f55d247e30_0_0"/>
          <p:cNvSpPr/>
          <p:nvPr/>
        </p:nvSpPr>
        <p:spPr>
          <a:xfrm>
            <a:off x="2672750" y="2952950"/>
            <a:ext cx="11854800" cy="1323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5500"/>
              <a:buFont typeface="Arial"/>
              <a:buNone/>
            </a:pPr>
            <a:r>
              <a:rPr lang="ru-RU" sz="4200" b="1">
                <a:solidFill>
                  <a:schemeClr val="dk1"/>
                </a:solidFill>
                <a:highlight>
                  <a:schemeClr val="lt1"/>
                </a:highlight>
                <a:latin typeface="Montserrat SemiBold"/>
                <a:ea typeface="Montserrat SemiBold"/>
                <a:cs typeface="Montserrat SemiBold"/>
                <a:sym typeface="Montserrat SemiBold"/>
              </a:rPr>
              <a:t>А що для вас мотивація?</a:t>
            </a:r>
            <a:endParaRPr sz="4200" b="1" i="0" u="none" strike="noStrike" cap="none">
              <a:solidFill>
                <a:schemeClr val="dk1"/>
              </a:solidFill>
              <a:highlight>
                <a:schemeClr val="lt1"/>
              </a:highlight>
              <a:latin typeface="Montserrat SemiBold"/>
              <a:ea typeface="Montserrat SemiBold"/>
              <a:cs typeface="Montserrat SemiBold"/>
              <a:sym typeface="Montserrat SemiBold"/>
            </a:endParaRPr>
          </a:p>
        </p:txBody>
      </p:sp>
      <p:pic>
        <p:nvPicPr>
          <p:cNvPr id="126" name="Google Shape;126;g1f55d247e30_0_0"/>
          <p:cNvPicPr preferRelativeResize="0"/>
          <p:nvPr/>
        </p:nvPicPr>
        <p:blipFill rotWithShape="1">
          <a:blip r:embed="rId3">
            <a:alphaModFix/>
          </a:blip>
          <a:srcRect/>
          <a:stretch/>
        </p:blipFill>
        <p:spPr>
          <a:xfrm>
            <a:off x="948413" y="759213"/>
            <a:ext cx="1263618" cy="532500"/>
          </a:xfrm>
          <a:prstGeom prst="rect">
            <a:avLst/>
          </a:prstGeom>
          <a:noFill/>
          <a:ln>
            <a:noFill/>
          </a:ln>
        </p:spPr>
      </p:pic>
      <p:pic>
        <p:nvPicPr>
          <p:cNvPr id="127" name="Google Shape;127;g1f55d247e30_0_0"/>
          <p:cNvPicPr preferRelativeResize="0"/>
          <p:nvPr/>
        </p:nvPicPr>
        <p:blipFill rotWithShape="1">
          <a:blip r:embed="rId4">
            <a:alphaModFix/>
          </a:blip>
          <a:srcRect/>
          <a:stretch/>
        </p:blipFill>
        <p:spPr>
          <a:xfrm>
            <a:off x="7488075" y="0"/>
            <a:ext cx="4703924" cy="3254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g2cadd6f36f7_0_203"/>
          <p:cNvSpPr/>
          <p:nvPr/>
        </p:nvSpPr>
        <p:spPr>
          <a:xfrm>
            <a:off x="168600" y="3017475"/>
            <a:ext cx="11854800" cy="13233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chemeClr val="dk1"/>
              </a:buClr>
              <a:buSzPts val="5500"/>
              <a:buFont typeface="Arial"/>
              <a:buNone/>
            </a:pPr>
            <a:r>
              <a:rPr lang="ru-RU" sz="4200" b="1">
                <a:solidFill>
                  <a:schemeClr val="dk1"/>
                </a:solidFill>
                <a:highlight>
                  <a:schemeClr val="lt1"/>
                </a:highlight>
                <a:latin typeface="Montserrat SemiBold"/>
                <a:ea typeface="Montserrat SemiBold"/>
                <a:cs typeface="Montserrat SemiBold"/>
                <a:sym typeface="Montserrat SemiBold"/>
              </a:rPr>
              <a:t>А чи можете ви мотивувати </a:t>
            </a:r>
            <a:endParaRPr sz="4200" b="1">
              <a:solidFill>
                <a:schemeClr val="dk1"/>
              </a:solidFill>
              <a:highlight>
                <a:schemeClr val="lt1"/>
              </a:highlight>
              <a:latin typeface="Montserrat SemiBold"/>
              <a:ea typeface="Montserrat SemiBold"/>
              <a:cs typeface="Montserrat SemiBold"/>
              <a:sym typeface="Montserrat SemiBold"/>
            </a:endParaRPr>
          </a:p>
          <a:p>
            <a:pPr marL="0" marR="0" lvl="0" indent="0" algn="ctr" rtl="0">
              <a:lnSpc>
                <a:spcPct val="115000"/>
              </a:lnSpc>
              <a:spcBef>
                <a:spcPts val="0"/>
              </a:spcBef>
              <a:spcAft>
                <a:spcPts val="0"/>
              </a:spcAft>
              <a:buClr>
                <a:schemeClr val="dk1"/>
              </a:buClr>
              <a:buSzPts val="5500"/>
              <a:buFont typeface="Arial"/>
              <a:buNone/>
            </a:pPr>
            <a:r>
              <a:rPr lang="ru-RU" sz="4200" b="1">
                <a:solidFill>
                  <a:schemeClr val="dk1"/>
                </a:solidFill>
                <a:highlight>
                  <a:schemeClr val="lt1"/>
                </a:highlight>
                <a:latin typeface="Montserrat SemiBold"/>
                <a:ea typeface="Montserrat SemiBold"/>
                <a:cs typeface="Montserrat SemiBold"/>
                <a:sym typeface="Montserrat SemiBold"/>
              </a:rPr>
              <a:t>іншу людину виконати щось?</a:t>
            </a:r>
            <a:endParaRPr sz="4200" b="1" i="0" u="none" strike="noStrike" cap="none">
              <a:solidFill>
                <a:schemeClr val="dk1"/>
              </a:solidFill>
              <a:highlight>
                <a:schemeClr val="lt1"/>
              </a:highlight>
              <a:latin typeface="Montserrat SemiBold"/>
              <a:ea typeface="Montserrat SemiBold"/>
              <a:cs typeface="Montserrat SemiBold"/>
              <a:sym typeface="Montserrat SemiBold"/>
            </a:endParaRPr>
          </a:p>
        </p:txBody>
      </p:sp>
      <p:pic>
        <p:nvPicPr>
          <p:cNvPr id="133" name="Google Shape;133;g2cadd6f36f7_0_203"/>
          <p:cNvPicPr preferRelativeResize="0"/>
          <p:nvPr/>
        </p:nvPicPr>
        <p:blipFill rotWithShape="1">
          <a:blip r:embed="rId3">
            <a:alphaModFix/>
          </a:blip>
          <a:srcRect/>
          <a:stretch/>
        </p:blipFill>
        <p:spPr>
          <a:xfrm>
            <a:off x="948413" y="759213"/>
            <a:ext cx="1263618" cy="532500"/>
          </a:xfrm>
          <a:prstGeom prst="rect">
            <a:avLst/>
          </a:prstGeom>
          <a:noFill/>
          <a:ln>
            <a:noFill/>
          </a:ln>
        </p:spPr>
      </p:pic>
      <p:pic>
        <p:nvPicPr>
          <p:cNvPr id="134" name="Google Shape;134;g2cadd6f36f7_0_203"/>
          <p:cNvPicPr preferRelativeResize="0"/>
          <p:nvPr/>
        </p:nvPicPr>
        <p:blipFill rotWithShape="1">
          <a:blip r:embed="rId4">
            <a:alphaModFix/>
          </a:blip>
          <a:srcRect/>
          <a:stretch/>
        </p:blipFill>
        <p:spPr>
          <a:xfrm>
            <a:off x="7488075" y="0"/>
            <a:ext cx="4703924" cy="3254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pic>
        <p:nvPicPr>
          <p:cNvPr id="139" name="Google Shape;139;g2cadd6f36f7_0_190"/>
          <p:cNvPicPr preferRelativeResize="0"/>
          <p:nvPr/>
        </p:nvPicPr>
        <p:blipFill rotWithShape="1">
          <a:blip r:embed="rId3">
            <a:alphaModFix/>
          </a:blip>
          <a:srcRect/>
          <a:stretch/>
        </p:blipFill>
        <p:spPr>
          <a:xfrm>
            <a:off x="948413" y="759213"/>
            <a:ext cx="1263618" cy="532500"/>
          </a:xfrm>
          <a:prstGeom prst="rect">
            <a:avLst/>
          </a:prstGeom>
          <a:noFill/>
          <a:ln>
            <a:noFill/>
          </a:ln>
        </p:spPr>
      </p:pic>
      <p:pic>
        <p:nvPicPr>
          <p:cNvPr id="140" name="Google Shape;140;g2cadd6f36f7_0_190"/>
          <p:cNvPicPr preferRelativeResize="0"/>
          <p:nvPr/>
        </p:nvPicPr>
        <p:blipFill rotWithShape="1">
          <a:blip r:embed="rId4">
            <a:alphaModFix/>
          </a:blip>
          <a:srcRect/>
          <a:stretch/>
        </p:blipFill>
        <p:spPr>
          <a:xfrm>
            <a:off x="7488075" y="0"/>
            <a:ext cx="4703924" cy="3254850"/>
          </a:xfrm>
          <a:prstGeom prst="rect">
            <a:avLst/>
          </a:prstGeom>
          <a:noFill/>
          <a:ln>
            <a:noFill/>
          </a:ln>
        </p:spPr>
      </p:pic>
      <p:sp>
        <p:nvSpPr>
          <p:cNvPr id="141" name="Google Shape;141;g2cadd6f36f7_0_190"/>
          <p:cNvSpPr txBox="1"/>
          <p:nvPr/>
        </p:nvSpPr>
        <p:spPr>
          <a:xfrm>
            <a:off x="839800" y="3669825"/>
            <a:ext cx="9378300" cy="228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ru-RU" sz="3550" b="1">
                <a:solidFill>
                  <a:schemeClr val="dk1"/>
                </a:solidFill>
                <a:latin typeface="Montserrat"/>
                <a:ea typeface="Montserrat"/>
                <a:cs typeface="Montserrat"/>
                <a:sym typeface="Montserrat"/>
              </a:rPr>
              <a:t>Мотивація </a:t>
            </a:r>
            <a:endParaRPr sz="355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215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ru-RU" sz="2150">
                <a:solidFill>
                  <a:schemeClr val="dk1"/>
                </a:solidFill>
                <a:latin typeface="Montserrat"/>
                <a:ea typeface="Montserrat"/>
                <a:cs typeface="Montserrat"/>
                <a:sym typeface="Montserrat"/>
              </a:rPr>
              <a:t>— психофізіологічний процес, який під дією зовнішніх або внутрішніх факторів, збільшує у людей бажання займатися тією чи іншою діяльністю.</a:t>
            </a:r>
            <a:endParaRPr sz="2350">
              <a:solidFill>
                <a:schemeClr val="dk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g1f55d247e30_0_30"/>
          <p:cNvSpPr/>
          <p:nvPr/>
        </p:nvSpPr>
        <p:spPr>
          <a:xfrm>
            <a:off x="168600" y="3017475"/>
            <a:ext cx="11854800" cy="13233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chemeClr val="dk1"/>
              </a:buClr>
              <a:buSzPts val="5500"/>
              <a:buFont typeface="Arial"/>
              <a:buNone/>
            </a:pPr>
            <a:r>
              <a:rPr lang="ru-RU" sz="4200" b="1">
                <a:solidFill>
                  <a:schemeClr val="dk1"/>
                </a:solidFill>
                <a:highlight>
                  <a:schemeClr val="lt1"/>
                </a:highlight>
                <a:latin typeface="Montserrat SemiBold"/>
                <a:ea typeface="Montserrat SemiBold"/>
                <a:cs typeface="Montserrat SemiBold"/>
                <a:sym typeface="Montserrat SemiBold"/>
              </a:rPr>
              <a:t>А що може мотивувати </a:t>
            </a:r>
            <a:endParaRPr sz="4200" b="1">
              <a:solidFill>
                <a:schemeClr val="dk1"/>
              </a:solidFill>
              <a:highlight>
                <a:schemeClr val="lt1"/>
              </a:highlight>
              <a:latin typeface="Montserrat SemiBold"/>
              <a:ea typeface="Montserrat SemiBold"/>
              <a:cs typeface="Montserrat SemiBold"/>
              <a:sym typeface="Montserrat SemiBold"/>
            </a:endParaRPr>
          </a:p>
          <a:p>
            <a:pPr marL="0" marR="0" lvl="0" indent="0" algn="ctr" rtl="0">
              <a:lnSpc>
                <a:spcPct val="115000"/>
              </a:lnSpc>
              <a:spcBef>
                <a:spcPts val="0"/>
              </a:spcBef>
              <a:spcAft>
                <a:spcPts val="0"/>
              </a:spcAft>
              <a:buClr>
                <a:schemeClr val="dk1"/>
              </a:buClr>
              <a:buSzPts val="5500"/>
              <a:buFont typeface="Arial"/>
              <a:buNone/>
            </a:pPr>
            <a:r>
              <a:rPr lang="ru-RU" sz="4200" b="1">
                <a:solidFill>
                  <a:schemeClr val="dk1"/>
                </a:solidFill>
                <a:highlight>
                  <a:schemeClr val="lt1"/>
                </a:highlight>
                <a:latin typeface="Montserrat SemiBold"/>
                <a:ea typeface="Montserrat SemiBold"/>
                <a:cs typeface="Montserrat SemiBold"/>
                <a:sym typeface="Montserrat SemiBold"/>
              </a:rPr>
              <a:t>іншу людину?</a:t>
            </a:r>
            <a:endParaRPr sz="4200" b="1" i="0" u="none" strike="noStrike" cap="none">
              <a:solidFill>
                <a:schemeClr val="dk1"/>
              </a:solidFill>
              <a:highlight>
                <a:schemeClr val="lt1"/>
              </a:highlight>
              <a:latin typeface="Montserrat SemiBold"/>
              <a:ea typeface="Montserrat SemiBold"/>
              <a:cs typeface="Montserrat SemiBold"/>
              <a:sym typeface="Montserrat SemiBold"/>
            </a:endParaRPr>
          </a:p>
        </p:txBody>
      </p:sp>
      <p:pic>
        <p:nvPicPr>
          <p:cNvPr id="147" name="Google Shape;147;g1f55d247e30_0_30"/>
          <p:cNvPicPr preferRelativeResize="0"/>
          <p:nvPr/>
        </p:nvPicPr>
        <p:blipFill rotWithShape="1">
          <a:blip r:embed="rId3">
            <a:alphaModFix/>
          </a:blip>
          <a:srcRect/>
          <a:stretch/>
        </p:blipFill>
        <p:spPr>
          <a:xfrm>
            <a:off x="948413" y="759213"/>
            <a:ext cx="1263618" cy="532500"/>
          </a:xfrm>
          <a:prstGeom prst="rect">
            <a:avLst/>
          </a:prstGeom>
          <a:noFill/>
          <a:ln>
            <a:noFill/>
          </a:ln>
        </p:spPr>
      </p:pic>
      <p:pic>
        <p:nvPicPr>
          <p:cNvPr id="148" name="Google Shape;148;g1f55d247e30_0_30"/>
          <p:cNvPicPr preferRelativeResize="0"/>
          <p:nvPr/>
        </p:nvPicPr>
        <p:blipFill rotWithShape="1">
          <a:blip r:embed="rId4">
            <a:alphaModFix/>
          </a:blip>
          <a:srcRect/>
          <a:stretch/>
        </p:blipFill>
        <p:spPr>
          <a:xfrm>
            <a:off x="7488075" y="0"/>
            <a:ext cx="4703924" cy="3254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pic>
        <p:nvPicPr>
          <p:cNvPr id="153" name="Google Shape;153;g1f55d247e30_0_6"/>
          <p:cNvPicPr preferRelativeResize="0"/>
          <p:nvPr/>
        </p:nvPicPr>
        <p:blipFill rotWithShape="1">
          <a:blip r:embed="rId3">
            <a:alphaModFix/>
          </a:blip>
          <a:srcRect/>
          <a:stretch/>
        </p:blipFill>
        <p:spPr>
          <a:xfrm>
            <a:off x="948413" y="759213"/>
            <a:ext cx="1263618" cy="532500"/>
          </a:xfrm>
          <a:prstGeom prst="rect">
            <a:avLst/>
          </a:prstGeom>
          <a:noFill/>
          <a:ln>
            <a:noFill/>
          </a:ln>
        </p:spPr>
      </p:pic>
      <p:pic>
        <p:nvPicPr>
          <p:cNvPr id="154" name="Google Shape;154;g1f55d247e30_0_6"/>
          <p:cNvPicPr preferRelativeResize="0"/>
          <p:nvPr/>
        </p:nvPicPr>
        <p:blipFill rotWithShape="1">
          <a:blip r:embed="rId4">
            <a:alphaModFix/>
          </a:blip>
          <a:srcRect l="-7840" t="6040" r="7840" b="-6040"/>
          <a:stretch/>
        </p:blipFill>
        <p:spPr>
          <a:xfrm>
            <a:off x="7229975" y="-451675"/>
            <a:ext cx="4703924" cy="3254850"/>
          </a:xfrm>
          <a:prstGeom prst="rect">
            <a:avLst/>
          </a:prstGeom>
          <a:noFill/>
          <a:ln>
            <a:noFill/>
          </a:ln>
        </p:spPr>
      </p:pic>
      <p:pic>
        <p:nvPicPr>
          <p:cNvPr id="155" name="Google Shape;155;g1f55d247e30_0_6"/>
          <p:cNvPicPr preferRelativeResize="0"/>
          <p:nvPr/>
        </p:nvPicPr>
        <p:blipFill rotWithShape="1">
          <a:blip r:embed="rId5">
            <a:alphaModFix/>
          </a:blip>
          <a:srcRect l="-760" r="759"/>
          <a:stretch/>
        </p:blipFill>
        <p:spPr>
          <a:xfrm>
            <a:off x="948425" y="2529800"/>
            <a:ext cx="9639300" cy="2124075"/>
          </a:xfrm>
          <a:prstGeom prst="rect">
            <a:avLst/>
          </a:prstGeom>
          <a:noFill/>
          <a:ln>
            <a:noFill/>
          </a:ln>
        </p:spPr>
      </p:pic>
      <p:sp>
        <p:nvSpPr>
          <p:cNvPr id="156" name="Google Shape;156;g1f55d247e30_0_6"/>
          <p:cNvSpPr txBox="1"/>
          <p:nvPr/>
        </p:nvSpPr>
        <p:spPr>
          <a:xfrm>
            <a:off x="3037550" y="5148450"/>
            <a:ext cx="7648200" cy="5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ru-RU" sz="2400" b="1">
                <a:solidFill>
                  <a:schemeClr val="dk1"/>
                </a:solidFill>
                <a:latin typeface="Montserrat"/>
                <a:ea typeface="Montserrat"/>
                <a:cs typeface="Montserrat"/>
                <a:sym typeface="Montserrat"/>
              </a:rPr>
              <a:t>Фундаментальна помилка атрибуції</a:t>
            </a:r>
            <a:endParaRPr sz="2400">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pic>
        <p:nvPicPr>
          <p:cNvPr id="161" name="Google Shape;161;g1f55d247e30_0_15"/>
          <p:cNvPicPr preferRelativeResize="0"/>
          <p:nvPr/>
        </p:nvPicPr>
        <p:blipFill rotWithShape="1">
          <a:blip r:embed="rId3">
            <a:alphaModFix/>
          </a:blip>
          <a:srcRect/>
          <a:stretch/>
        </p:blipFill>
        <p:spPr>
          <a:xfrm>
            <a:off x="948413" y="759213"/>
            <a:ext cx="1263618" cy="532500"/>
          </a:xfrm>
          <a:prstGeom prst="rect">
            <a:avLst/>
          </a:prstGeom>
          <a:noFill/>
          <a:ln>
            <a:noFill/>
          </a:ln>
        </p:spPr>
      </p:pic>
      <p:pic>
        <p:nvPicPr>
          <p:cNvPr id="162" name="Google Shape;162;g1f55d247e30_0_15"/>
          <p:cNvPicPr preferRelativeResize="0"/>
          <p:nvPr/>
        </p:nvPicPr>
        <p:blipFill rotWithShape="1">
          <a:blip r:embed="rId4">
            <a:alphaModFix/>
          </a:blip>
          <a:srcRect/>
          <a:stretch/>
        </p:blipFill>
        <p:spPr>
          <a:xfrm>
            <a:off x="7488075" y="0"/>
            <a:ext cx="4703924" cy="3254850"/>
          </a:xfrm>
          <a:prstGeom prst="rect">
            <a:avLst/>
          </a:prstGeom>
          <a:noFill/>
          <a:ln>
            <a:noFill/>
          </a:ln>
        </p:spPr>
      </p:pic>
      <p:sp>
        <p:nvSpPr>
          <p:cNvPr id="163" name="Google Shape;163;g1f55d247e30_0_15"/>
          <p:cNvSpPr txBox="1"/>
          <p:nvPr/>
        </p:nvSpPr>
        <p:spPr>
          <a:xfrm>
            <a:off x="4835025" y="6024125"/>
            <a:ext cx="7648200" cy="5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ru-RU" sz="2400" b="1">
                <a:solidFill>
                  <a:schemeClr val="dk1"/>
                </a:solidFill>
                <a:latin typeface="Montserrat"/>
                <a:ea typeface="Montserrat"/>
                <a:cs typeface="Montserrat"/>
                <a:sym typeface="Montserrat"/>
              </a:rPr>
              <a:t>Піраміда Маслоу</a:t>
            </a:r>
            <a:endParaRPr sz="2400">
              <a:latin typeface="Montserrat"/>
              <a:ea typeface="Montserrat"/>
              <a:cs typeface="Montserrat"/>
              <a:sym typeface="Montserrat"/>
            </a:endParaRPr>
          </a:p>
        </p:txBody>
      </p:sp>
      <p:pic>
        <p:nvPicPr>
          <p:cNvPr id="164" name="Google Shape;164;g1f55d247e30_0_15"/>
          <p:cNvPicPr preferRelativeResize="0"/>
          <p:nvPr/>
        </p:nvPicPr>
        <p:blipFill>
          <a:blip r:embed="rId5">
            <a:alphaModFix/>
          </a:blip>
          <a:stretch>
            <a:fillRect/>
          </a:stretch>
        </p:blipFill>
        <p:spPr>
          <a:xfrm>
            <a:off x="2639350" y="1241325"/>
            <a:ext cx="6913300" cy="4667426"/>
          </a:xfrm>
          <a:prstGeom prst="rect">
            <a:avLst/>
          </a:prstGeom>
          <a:noFill/>
          <a:ln w="9525" cap="flat" cmpd="sng">
            <a:solidFill>
              <a:srgbClr val="FFF2CC"/>
            </a:solidFill>
            <a:prstDash val="solid"/>
            <a:round/>
            <a:headEnd type="none" w="sm" len="sm"/>
            <a:tailEnd type="none" w="sm" len="sm"/>
          </a:ln>
        </p:spPr>
      </p:pic>
      <p:sp>
        <p:nvSpPr>
          <p:cNvPr id="165" name="Google Shape;165;g1f55d247e30_0_15"/>
          <p:cNvSpPr/>
          <p:nvPr/>
        </p:nvSpPr>
        <p:spPr>
          <a:xfrm>
            <a:off x="7715850" y="5424900"/>
            <a:ext cx="711600" cy="230400"/>
          </a:xfrm>
          <a:prstGeom prst="rect">
            <a:avLst/>
          </a:prstGeom>
          <a:solidFill>
            <a:srgbClr val="E69F00"/>
          </a:solidFill>
          <a:ln w="9525" cap="flat" cmpd="sng">
            <a:solidFill>
              <a:srgbClr val="E69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pic>
        <p:nvPicPr>
          <p:cNvPr id="170" name="Google Shape;170;g2cadd6f36f7_0_1"/>
          <p:cNvPicPr preferRelativeResize="0"/>
          <p:nvPr/>
        </p:nvPicPr>
        <p:blipFill rotWithShape="1">
          <a:blip r:embed="rId3">
            <a:alphaModFix/>
          </a:blip>
          <a:srcRect/>
          <a:stretch/>
        </p:blipFill>
        <p:spPr>
          <a:xfrm rot="3130270">
            <a:off x="4850285" y="1834626"/>
            <a:ext cx="12192001" cy="3982065"/>
          </a:xfrm>
          <a:prstGeom prst="rect">
            <a:avLst/>
          </a:prstGeom>
          <a:noFill/>
          <a:ln>
            <a:noFill/>
          </a:ln>
        </p:spPr>
      </p:pic>
      <p:sp>
        <p:nvSpPr>
          <p:cNvPr id="171" name="Google Shape;171;g2cadd6f36f7_0_1"/>
          <p:cNvSpPr/>
          <p:nvPr/>
        </p:nvSpPr>
        <p:spPr>
          <a:xfrm>
            <a:off x="737200" y="2386050"/>
            <a:ext cx="5951700" cy="984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2600"/>
              </a:spcBef>
              <a:spcAft>
                <a:spcPts val="0"/>
              </a:spcAft>
              <a:buClr>
                <a:schemeClr val="dk1"/>
              </a:buClr>
              <a:buSzPts val="1100"/>
              <a:buFont typeface="Arial"/>
              <a:buNone/>
            </a:pPr>
            <a:r>
              <a:rPr lang="ru-RU" sz="1900" b="1">
                <a:solidFill>
                  <a:srgbClr val="15171A"/>
                </a:solidFill>
                <a:highlight>
                  <a:srgbClr val="FFFFFF"/>
                </a:highlight>
                <a:latin typeface="Montserrat"/>
                <a:ea typeface="Montserrat"/>
                <a:cs typeface="Montserrat"/>
                <a:sym typeface="Montserrat"/>
              </a:rPr>
              <a:t>Гігієнічні чинники</a:t>
            </a:r>
            <a:endParaRPr sz="1900" b="1">
              <a:solidFill>
                <a:srgbClr val="15171A"/>
              </a:solidFill>
              <a:highlight>
                <a:srgbClr val="FFFFFF"/>
              </a:highlight>
              <a:latin typeface="Montserrat"/>
              <a:ea typeface="Montserrat"/>
              <a:cs typeface="Montserrat"/>
              <a:sym typeface="Montserrat"/>
            </a:endParaRPr>
          </a:p>
          <a:p>
            <a:pPr marL="457200" marR="215900" lvl="0" indent="-349250" algn="l" rtl="0">
              <a:lnSpc>
                <a:spcPct val="160000"/>
              </a:lnSpc>
              <a:spcBef>
                <a:spcPts val="1800"/>
              </a:spcBef>
              <a:spcAft>
                <a:spcPts val="0"/>
              </a:spcAft>
              <a:buClr>
                <a:srgbClr val="15171A"/>
              </a:buClr>
              <a:buSzPts val="1900"/>
              <a:buFont typeface="Montserrat"/>
              <a:buChar char="●"/>
            </a:pPr>
            <a:r>
              <a:rPr lang="ru-RU" sz="1900">
                <a:solidFill>
                  <a:srgbClr val="15171A"/>
                </a:solidFill>
                <a:highlight>
                  <a:srgbClr val="FFFFFF"/>
                </a:highlight>
                <a:latin typeface="Montserrat"/>
                <a:ea typeface="Montserrat"/>
                <a:cs typeface="Montserrat"/>
                <a:sym typeface="Montserrat"/>
              </a:rPr>
              <a:t>Заробітна плата, соціальний статус</a:t>
            </a:r>
            <a:endParaRPr sz="1900">
              <a:solidFill>
                <a:srgbClr val="15171A"/>
              </a:solidFill>
              <a:highlight>
                <a:srgbClr val="FFFFFF"/>
              </a:highlight>
              <a:latin typeface="Montserrat"/>
              <a:ea typeface="Montserrat"/>
              <a:cs typeface="Montserrat"/>
              <a:sym typeface="Montserrat"/>
            </a:endParaRPr>
          </a:p>
          <a:p>
            <a:pPr marL="457200" marR="215900" lvl="0" indent="-349250" algn="l" rtl="0">
              <a:lnSpc>
                <a:spcPct val="160000"/>
              </a:lnSpc>
              <a:spcBef>
                <a:spcPts val="0"/>
              </a:spcBef>
              <a:spcAft>
                <a:spcPts val="0"/>
              </a:spcAft>
              <a:buClr>
                <a:srgbClr val="15171A"/>
              </a:buClr>
              <a:buSzPts val="1900"/>
              <a:buFont typeface="Montserrat"/>
              <a:buChar char="●"/>
            </a:pPr>
            <a:r>
              <a:rPr lang="ru-RU" sz="1900">
                <a:solidFill>
                  <a:srgbClr val="15171A"/>
                </a:solidFill>
                <a:highlight>
                  <a:srgbClr val="FFFFFF"/>
                </a:highlight>
                <a:latin typeface="Montserrat"/>
                <a:ea typeface="Montserrat"/>
                <a:cs typeface="Montserrat"/>
                <a:sym typeface="Montserrat"/>
              </a:rPr>
              <a:t>Політика організації та керівництва</a:t>
            </a:r>
            <a:endParaRPr sz="1900">
              <a:solidFill>
                <a:srgbClr val="15171A"/>
              </a:solidFill>
              <a:highlight>
                <a:srgbClr val="FFFFFF"/>
              </a:highlight>
              <a:latin typeface="Montserrat"/>
              <a:ea typeface="Montserrat"/>
              <a:cs typeface="Montserrat"/>
              <a:sym typeface="Montserrat"/>
            </a:endParaRPr>
          </a:p>
          <a:p>
            <a:pPr marL="457200" marR="215900" lvl="0" indent="-349250" algn="l" rtl="0">
              <a:lnSpc>
                <a:spcPct val="160000"/>
              </a:lnSpc>
              <a:spcBef>
                <a:spcPts val="0"/>
              </a:spcBef>
              <a:spcAft>
                <a:spcPts val="0"/>
              </a:spcAft>
              <a:buClr>
                <a:srgbClr val="15171A"/>
              </a:buClr>
              <a:buSzPts val="1900"/>
              <a:buFont typeface="Montserrat"/>
              <a:buChar char="●"/>
            </a:pPr>
            <a:r>
              <a:rPr lang="ru-RU" sz="1900">
                <a:solidFill>
                  <a:srgbClr val="15171A"/>
                </a:solidFill>
                <a:highlight>
                  <a:srgbClr val="FFFFFF"/>
                </a:highlight>
                <a:latin typeface="Montserrat"/>
                <a:ea typeface="Montserrat"/>
                <a:cs typeface="Montserrat"/>
                <a:sym typeface="Montserrat"/>
              </a:rPr>
              <a:t>Умови роботи</a:t>
            </a:r>
            <a:endParaRPr sz="1900">
              <a:solidFill>
                <a:srgbClr val="15171A"/>
              </a:solidFill>
              <a:highlight>
                <a:srgbClr val="FFFFFF"/>
              </a:highlight>
              <a:latin typeface="Montserrat"/>
              <a:ea typeface="Montserrat"/>
              <a:cs typeface="Montserrat"/>
              <a:sym typeface="Montserrat"/>
            </a:endParaRPr>
          </a:p>
          <a:p>
            <a:pPr marL="457200" marR="215900" lvl="0" indent="-349250" algn="l" rtl="0">
              <a:lnSpc>
                <a:spcPct val="160000"/>
              </a:lnSpc>
              <a:spcBef>
                <a:spcPts val="0"/>
              </a:spcBef>
              <a:spcAft>
                <a:spcPts val="0"/>
              </a:spcAft>
              <a:buClr>
                <a:srgbClr val="15171A"/>
              </a:buClr>
              <a:buSzPts val="1900"/>
              <a:buFont typeface="Montserrat"/>
              <a:buChar char="●"/>
            </a:pPr>
            <a:r>
              <a:rPr lang="ru-RU" sz="1900">
                <a:solidFill>
                  <a:srgbClr val="15171A"/>
                </a:solidFill>
                <a:highlight>
                  <a:srgbClr val="FFFFFF"/>
                </a:highlight>
                <a:latin typeface="Montserrat"/>
                <a:ea typeface="Montserrat"/>
                <a:cs typeface="Montserrat"/>
                <a:sym typeface="Montserrat"/>
              </a:rPr>
              <a:t>Міжособистісні стосунки з начальником, колегами і підлеглими</a:t>
            </a:r>
            <a:endParaRPr sz="1900">
              <a:solidFill>
                <a:srgbClr val="15171A"/>
              </a:solidFill>
              <a:highlight>
                <a:srgbClr val="FFFFFF"/>
              </a:highlight>
              <a:latin typeface="Montserrat"/>
              <a:ea typeface="Montserrat"/>
              <a:cs typeface="Montserrat"/>
              <a:sym typeface="Montserrat"/>
            </a:endParaRPr>
          </a:p>
          <a:p>
            <a:pPr marL="457200" marR="215900" lvl="0" indent="-349250" algn="l" rtl="0">
              <a:lnSpc>
                <a:spcPct val="160000"/>
              </a:lnSpc>
              <a:spcBef>
                <a:spcPts val="0"/>
              </a:spcBef>
              <a:spcAft>
                <a:spcPts val="0"/>
              </a:spcAft>
              <a:buClr>
                <a:srgbClr val="15171A"/>
              </a:buClr>
              <a:buSzPts val="1900"/>
              <a:buFont typeface="Montserrat"/>
              <a:buChar char="●"/>
            </a:pPr>
            <a:r>
              <a:rPr lang="ru-RU" sz="1900">
                <a:solidFill>
                  <a:srgbClr val="15171A"/>
                </a:solidFill>
                <a:highlight>
                  <a:srgbClr val="FFFFFF"/>
                </a:highlight>
                <a:latin typeface="Montserrat"/>
                <a:ea typeface="Montserrat"/>
                <a:cs typeface="Montserrat"/>
                <a:sym typeface="Montserrat"/>
              </a:rPr>
              <a:t>Ступінь безпосереднього контролю за роботою</a:t>
            </a:r>
            <a:endParaRPr sz="1900">
              <a:solidFill>
                <a:srgbClr val="15171A"/>
              </a:solidFill>
              <a:highlight>
                <a:srgbClr val="FFFFFF"/>
              </a:highlight>
              <a:latin typeface="Montserrat"/>
              <a:ea typeface="Montserrat"/>
              <a:cs typeface="Montserrat"/>
              <a:sym typeface="Montserrat"/>
            </a:endParaRPr>
          </a:p>
          <a:p>
            <a:pPr marL="12700" lvl="0" indent="-12700" algn="l" rtl="0">
              <a:lnSpc>
                <a:spcPct val="115000"/>
              </a:lnSpc>
              <a:spcBef>
                <a:spcPts val="0"/>
              </a:spcBef>
              <a:spcAft>
                <a:spcPts val="0"/>
              </a:spcAft>
              <a:buClr>
                <a:schemeClr val="dk1"/>
              </a:buClr>
              <a:buSzPts val="1100"/>
              <a:buFont typeface="Arial"/>
              <a:buNone/>
            </a:pPr>
            <a:endParaRPr sz="2400" b="1">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1100"/>
              <a:buFont typeface="Arial"/>
              <a:buNone/>
            </a:pPr>
            <a:endParaRPr sz="2400" b="1">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1100"/>
              <a:buFont typeface="Arial"/>
              <a:buNone/>
            </a:pPr>
            <a:endParaRPr sz="240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800"/>
              <a:buFont typeface="Arial"/>
              <a:buNone/>
            </a:pPr>
            <a:endParaRPr sz="2400" i="0" u="none" strike="noStrike" cap="none">
              <a:solidFill>
                <a:schemeClr val="dk1"/>
              </a:solidFill>
              <a:latin typeface="Montserrat"/>
              <a:ea typeface="Montserrat"/>
              <a:cs typeface="Montserrat"/>
              <a:sym typeface="Montserrat"/>
            </a:endParaRPr>
          </a:p>
        </p:txBody>
      </p:sp>
      <p:sp>
        <p:nvSpPr>
          <p:cNvPr id="172" name="Google Shape;172;g2cadd6f36f7_0_1"/>
          <p:cNvSpPr/>
          <p:nvPr/>
        </p:nvSpPr>
        <p:spPr>
          <a:xfrm>
            <a:off x="634525" y="662000"/>
            <a:ext cx="83481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ru-RU" sz="3500">
                <a:solidFill>
                  <a:schemeClr val="dk1"/>
                </a:solidFill>
                <a:latin typeface="Montserrat SemiBold"/>
                <a:ea typeface="Montserrat SemiBold"/>
                <a:cs typeface="Montserrat SemiBold"/>
                <a:sym typeface="Montserrat SemiBold"/>
              </a:rPr>
              <a:t>Двофакторна модель мотивації Герцберга</a:t>
            </a:r>
            <a:endParaRPr sz="3500" b="0" i="0" u="none" strike="noStrike" cap="none">
              <a:solidFill>
                <a:schemeClr val="dk1"/>
              </a:solidFill>
              <a:latin typeface="Montserrat SemiBold"/>
              <a:ea typeface="Montserrat SemiBold"/>
              <a:cs typeface="Montserrat SemiBold"/>
              <a:sym typeface="Montserrat SemiBold"/>
            </a:endParaRPr>
          </a:p>
        </p:txBody>
      </p:sp>
      <p:pic>
        <p:nvPicPr>
          <p:cNvPr id="173" name="Google Shape;173;g2cadd6f36f7_0_1"/>
          <p:cNvPicPr preferRelativeResize="0"/>
          <p:nvPr/>
        </p:nvPicPr>
        <p:blipFill rotWithShape="1">
          <a:blip r:embed="rId4">
            <a:alphaModFix/>
          </a:blip>
          <a:srcRect/>
          <a:stretch/>
        </p:blipFill>
        <p:spPr>
          <a:xfrm>
            <a:off x="10747563" y="97488"/>
            <a:ext cx="1263618" cy="532500"/>
          </a:xfrm>
          <a:prstGeom prst="rect">
            <a:avLst/>
          </a:prstGeom>
          <a:noFill/>
          <a:ln>
            <a:noFill/>
          </a:ln>
        </p:spPr>
      </p:pic>
      <p:sp>
        <p:nvSpPr>
          <p:cNvPr id="174" name="Google Shape;174;g2cadd6f36f7_0_1"/>
          <p:cNvSpPr/>
          <p:nvPr/>
        </p:nvSpPr>
        <p:spPr>
          <a:xfrm>
            <a:off x="-81375" y="662000"/>
            <a:ext cx="8516700" cy="1286100"/>
          </a:xfrm>
          <a:prstGeom prst="roundRect">
            <a:avLst>
              <a:gd name="adj" fmla="val 16667"/>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g2cadd6f36f7_0_1"/>
          <p:cNvSpPr/>
          <p:nvPr/>
        </p:nvSpPr>
        <p:spPr>
          <a:xfrm>
            <a:off x="6543575" y="2386050"/>
            <a:ext cx="5951700" cy="984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2600"/>
              </a:spcBef>
              <a:spcAft>
                <a:spcPts val="0"/>
              </a:spcAft>
              <a:buNone/>
            </a:pPr>
            <a:r>
              <a:rPr lang="ru-RU" sz="1900" b="1">
                <a:solidFill>
                  <a:srgbClr val="15171A"/>
                </a:solidFill>
                <a:highlight>
                  <a:srgbClr val="FFFFFF"/>
                </a:highlight>
                <a:latin typeface="Montserrat"/>
                <a:ea typeface="Montserrat"/>
                <a:cs typeface="Montserrat"/>
                <a:sym typeface="Montserrat"/>
              </a:rPr>
              <a:t>Мотивуючі чинники</a:t>
            </a:r>
            <a:endParaRPr sz="1900" b="1">
              <a:solidFill>
                <a:srgbClr val="15171A"/>
              </a:solidFill>
              <a:highlight>
                <a:srgbClr val="FFFFFF"/>
              </a:highlight>
              <a:latin typeface="Montserrat"/>
              <a:ea typeface="Montserrat"/>
              <a:cs typeface="Montserrat"/>
              <a:sym typeface="Montserrat"/>
            </a:endParaRPr>
          </a:p>
          <a:p>
            <a:pPr marL="457200" marR="215900" lvl="0" indent="-349250" algn="l" rtl="0">
              <a:lnSpc>
                <a:spcPct val="160000"/>
              </a:lnSpc>
              <a:spcBef>
                <a:spcPts val="1800"/>
              </a:spcBef>
              <a:spcAft>
                <a:spcPts val="0"/>
              </a:spcAft>
              <a:buClr>
                <a:srgbClr val="15171A"/>
              </a:buClr>
              <a:buSzPts val="1900"/>
              <a:buFont typeface="Montserrat"/>
              <a:buChar char="●"/>
            </a:pPr>
            <a:r>
              <a:rPr lang="ru-RU" sz="1900">
                <a:solidFill>
                  <a:srgbClr val="15171A"/>
                </a:solidFill>
                <a:highlight>
                  <a:srgbClr val="FFFFFF"/>
                </a:highlight>
                <a:latin typeface="Montserrat"/>
                <a:ea typeface="Montserrat"/>
                <a:cs typeface="Montserrat"/>
                <a:sym typeface="Montserrat"/>
              </a:rPr>
              <a:t>Успіх</a:t>
            </a:r>
            <a:endParaRPr sz="1900">
              <a:solidFill>
                <a:srgbClr val="15171A"/>
              </a:solidFill>
              <a:highlight>
                <a:srgbClr val="FFFFFF"/>
              </a:highlight>
              <a:latin typeface="Montserrat"/>
              <a:ea typeface="Montserrat"/>
              <a:cs typeface="Montserrat"/>
              <a:sym typeface="Montserrat"/>
            </a:endParaRPr>
          </a:p>
          <a:p>
            <a:pPr marL="457200" marR="215900" lvl="0" indent="-349250" algn="l" rtl="0">
              <a:lnSpc>
                <a:spcPct val="160000"/>
              </a:lnSpc>
              <a:spcBef>
                <a:spcPts val="0"/>
              </a:spcBef>
              <a:spcAft>
                <a:spcPts val="0"/>
              </a:spcAft>
              <a:buClr>
                <a:srgbClr val="15171A"/>
              </a:buClr>
              <a:buSzPts val="1900"/>
              <a:buFont typeface="Montserrat"/>
              <a:buChar char="●"/>
            </a:pPr>
            <a:r>
              <a:rPr lang="ru-RU" sz="1900">
                <a:solidFill>
                  <a:srgbClr val="15171A"/>
                </a:solidFill>
                <a:highlight>
                  <a:srgbClr val="FFFFFF"/>
                </a:highlight>
                <a:latin typeface="Montserrat"/>
                <a:ea typeface="Montserrat"/>
                <a:cs typeface="Montserrat"/>
                <a:sym typeface="Montserrat"/>
              </a:rPr>
              <a:t>Просування по службі</a:t>
            </a:r>
            <a:endParaRPr sz="1900">
              <a:solidFill>
                <a:srgbClr val="15171A"/>
              </a:solidFill>
              <a:highlight>
                <a:srgbClr val="FFFFFF"/>
              </a:highlight>
              <a:latin typeface="Montserrat"/>
              <a:ea typeface="Montserrat"/>
              <a:cs typeface="Montserrat"/>
              <a:sym typeface="Montserrat"/>
            </a:endParaRPr>
          </a:p>
          <a:p>
            <a:pPr marL="457200" marR="215900" lvl="0" indent="-349250" algn="l" rtl="0">
              <a:lnSpc>
                <a:spcPct val="160000"/>
              </a:lnSpc>
              <a:spcBef>
                <a:spcPts val="0"/>
              </a:spcBef>
              <a:spcAft>
                <a:spcPts val="0"/>
              </a:spcAft>
              <a:buClr>
                <a:srgbClr val="15171A"/>
              </a:buClr>
              <a:buSzPts val="1900"/>
              <a:buFont typeface="Montserrat"/>
              <a:buChar char="●"/>
            </a:pPr>
            <a:r>
              <a:rPr lang="ru-RU" sz="1900">
                <a:solidFill>
                  <a:srgbClr val="15171A"/>
                </a:solidFill>
                <a:highlight>
                  <a:srgbClr val="FFFFFF"/>
                </a:highlight>
                <a:latin typeface="Montserrat"/>
                <a:ea typeface="Montserrat"/>
                <a:cs typeface="Montserrat"/>
                <a:sym typeface="Montserrat"/>
              </a:rPr>
              <a:t>Визнання і схвалення результатів роботи</a:t>
            </a:r>
            <a:endParaRPr sz="1900">
              <a:solidFill>
                <a:srgbClr val="15171A"/>
              </a:solidFill>
              <a:highlight>
                <a:srgbClr val="FFFFFF"/>
              </a:highlight>
              <a:latin typeface="Montserrat"/>
              <a:ea typeface="Montserrat"/>
              <a:cs typeface="Montserrat"/>
              <a:sym typeface="Montserrat"/>
            </a:endParaRPr>
          </a:p>
          <a:p>
            <a:pPr marL="457200" marR="215900" lvl="0" indent="-349250" algn="l" rtl="0">
              <a:lnSpc>
                <a:spcPct val="160000"/>
              </a:lnSpc>
              <a:spcBef>
                <a:spcPts val="0"/>
              </a:spcBef>
              <a:spcAft>
                <a:spcPts val="0"/>
              </a:spcAft>
              <a:buClr>
                <a:srgbClr val="15171A"/>
              </a:buClr>
              <a:buSzPts val="1900"/>
              <a:buFont typeface="Montserrat"/>
              <a:buChar char="●"/>
            </a:pPr>
            <a:r>
              <a:rPr lang="ru-RU" sz="1900">
                <a:solidFill>
                  <a:srgbClr val="15171A"/>
                </a:solidFill>
                <a:highlight>
                  <a:srgbClr val="FFFFFF"/>
                </a:highlight>
                <a:latin typeface="Montserrat"/>
                <a:ea typeface="Montserrat"/>
                <a:cs typeface="Montserrat"/>
                <a:sym typeface="Montserrat"/>
              </a:rPr>
              <a:t>Високий ступінь відповідальності</a:t>
            </a:r>
            <a:endParaRPr sz="1900">
              <a:solidFill>
                <a:srgbClr val="15171A"/>
              </a:solidFill>
              <a:highlight>
                <a:srgbClr val="FFFFFF"/>
              </a:highlight>
              <a:latin typeface="Montserrat"/>
              <a:ea typeface="Montserrat"/>
              <a:cs typeface="Montserrat"/>
              <a:sym typeface="Montserrat"/>
            </a:endParaRPr>
          </a:p>
          <a:p>
            <a:pPr marL="457200" marR="215900" lvl="0" indent="-349250" algn="l" rtl="0">
              <a:lnSpc>
                <a:spcPct val="160000"/>
              </a:lnSpc>
              <a:spcBef>
                <a:spcPts val="0"/>
              </a:spcBef>
              <a:spcAft>
                <a:spcPts val="0"/>
              </a:spcAft>
              <a:buClr>
                <a:srgbClr val="15171A"/>
              </a:buClr>
              <a:buSzPts val="1900"/>
              <a:buFont typeface="Montserrat"/>
              <a:buChar char="●"/>
            </a:pPr>
            <a:r>
              <a:rPr lang="ru-RU" sz="1900">
                <a:solidFill>
                  <a:srgbClr val="15171A"/>
                </a:solidFill>
                <a:highlight>
                  <a:srgbClr val="FFFFFF"/>
                </a:highlight>
                <a:latin typeface="Montserrat"/>
                <a:ea typeface="Montserrat"/>
                <a:cs typeface="Montserrat"/>
                <a:sym typeface="Montserrat"/>
              </a:rPr>
              <a:t>Можливість творчого та професійного зростання</a:t>
            </a:r>
            <a:endParaRPr sz="1900">
              <a:solidFill>
                <a:srgbClr val="15171A"/>
              </a:solidFill>
              <a:highlight>
                <a:srgbClr val="FFFFFF"/>
              </a:highlight>
              <a:latin typeface="Montserrat"/>
              <a:ea typeface="Montserrat"/>
              <a:cs typeface="Montserrat"/>
              <a:sym typeface="Montserrat"/>
            </a:endParaRPr>
          </a:p>
          <a:p>
            <a:pPr marL="457200" marR="215900" lvl="0" indent="0" algn="l" rtl="0">
              <a:lnSpc>
                <a:spcPct val="160000"/>
              </a:lnSpc>
              <a:spcBef>
                <a:spcPts val="2600"/>
              </a:spcBef>
              <a:spcAft>
                <a:spcPts val="0"/>
              </a:spcAft>
              <a:buNone/>
            </a:pPr>
            <a:endParaRPr sz="1900" b="1">
              <a:solidFill>
                <a:srgbClr val="15171A"/>
              </a:solidFill>
              <a:highlight>
                <a:srgbClr val="FFFFFF"/>
              </a:highlight>
              <a:latin typeface="Montserrat"/>
              <a:ea typeface="Montserrat"/>
              <a:cs typeface="Montserrat"/>
              <a:sym typeface="Montserrat"/>
            </a:endParaRPr>
          </a:p>
          <a:p>
            <a:pPr marL="12700" lvl="0" indent="-12700" algn="l" rtl="0">
              <a:lnSpc>
                <a:spcPct val="115000"/>
              </a:lnSpc>
              <a:spcBef>
                <a:spcPts val="0"/>
              </a:spcBef>
              <a:spcAft>
                <a:spcPts val="0"/>
              </a:spcAft>
              <a:buClr>
                <a:schemeClr val="dk1"/>
              </a:buClr>
              <a:buSzPts val="1100"/>
              <a:buFont typeface="Arial"/>
              <a:buNone/>
            </a:pPr>
            <a:endParaRPr sz="2400" b="1">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1100"/>
              <a:buFont typeface="Arial"/>
              <a:buNone/>
            </a:pPr>
            <a:endParaRPr sz="2400" b="1">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1100"/>
              <a:buFont typeface="Arial"/>
              <a:buNone/>
            </a:pPr>
            <a:endParaRPr sz="2400" i="0" u="none" strike="noStrike" cap="none">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800"/>
              <a:buFont typeface="Arial"/>
              <a:buNone/>
            </a:pPr>
            <a:endParaRPr sz="2400" i="0" u="none" strike="noStrike" cap="none">
              <a:solidFill>
                <a:schemeClr val="dk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1006</Words>
  <Application>Microsoft Office PowerPoint</Application>
  <PresentationFormat>Широкий екран</PresentationFormat>
  <Paragraphs>105</Paragraphs>
  <Slides>24</Slides>
  <Notes>24</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24</vt:i4>
      </vt:variant>
    </vt:vector>
  </HeadingPairs>
  <TitlesOfParts>
    <vt:vector size="30" baseType="lpstr">
      <vt:lpstr>Calibri</vt:lpstr>
      <vt:lpstr>Arial</vt:lpstr>
      <vt:lpstr>Montserrat SemiBold</vt:lpstr>
      <vt:lpstr>Montserrat</vt:lpstr>
      <vt:lpstr>Average</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Krystyna Kruk</dc:creator>
  <cp:lastModifiedBy>Victor</cp:lastModifiedBy>
  <cp:revision>1</cp:revision>
  <dcterms:created xsi:type="dcterms:W3CDTF">2022-01-26T20:11:53Z</dcterms:created>
  <dcterms:modified xsi:type="dcterms:W3CDTF">2024-04-23T18:07:02Z</dcterms:modified>
</cp:coreProperties>
</file>