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erif Bold" panose="020B0604020202020204" charset="-52"/>
      <p:regular r:id="rId14"/>
    </p:embeddedFont>
    <p:embeddedFont>
      <p:font typeface="Times New Roman Bold" panose="02020803070505020304" pitchFamily="18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1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9886" y="417829"/>
            <a:ext cx="1767456" cy="1663488"/>
          </a:xfrm>
          <a:custGeom>
            <a:avLst/>
            <a:gdLst/>
            <a:ahLst/>
            <a:cxnLst/>
            <a:rect l="l" t="t" r="r" b="b"/>
            <a:pathLst>
              <a:path w="1767456" h="1663488">
                <a:moveTo>
                  <a:pt x="0" y="0"/>
                </a:moveTo>
                <a:lnTo>
                  <a:pt x="1767456" y="0"/>
                </a:lnTo>
                <a:lnTo>
                  <a:pt x="1767456" y="1663489"/>
                </a:lnTo>
                <a:lnTo>
                  <a:pt x="0" y="16634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88000" y="2465745"/>
            <a:ext cx="7933575" cy="4510536"/>
            <a:chOff x="0" y="0"/>
            <a:chExt cx="1698063" cy="965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8063" cy="965413"/>
            </a:xfrm>
            <a:custGeom>
              <a:avLst/>
              <a:gdLst/>
              <a:ahLst/>
              <a:cxnLst/>
              <a:rect l="l" t="t" r="r" b="b"/>
              <a:pathLst>
                <a:path w="1698063" h="965413">
                  <a:moveTo>
                    <a:pt x="0" y="0"/>
                  </a:moveTo>
                  <a:lnTo>
                    <a:pt x="1698063" y="0"/>
                  </a:lnTo>
                  <a:lnTo>
                    <a:pt x="1698063" y="965413"/>
                  </a:lnTo>
                  <a:lnTo>
                    <a:pt x="0" y="965413"/>
                  </a:lnTo>
                  <a:close/>
                </a:path>
              </a:pathLst>
            </a:custGeom>
            <a:blipFill>
              <a:blip r:embed="rId3"/>
              <a:stretch>
                <a:fillRect l="-2467" r="-2467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893349" y="2605401"/>
            <a:ext cx="11054303" cy="5339456"/>
          </a:xfrm>
          <a:custGeom>
            <a:avLst/>
            <a:gdLst/>
            <a:ahLst/>
            <a:cxnLst/>
            <a:rect l="l" t="t" r="r" b="b"/>
            <a:pathLst>
              <a:path w="11054303" h="5339456">
                <a:moveTo>
                  <a:pt x="0" y="0"/>
                </a:moveTo>
                <a:lnTo>
                  <a:pt x="11054303" y="0"/>
                </a:lnTo>
                <a:lnTo>
                  <a:pt x="11054303" y="5339456"/>
                </a:lnTo>
                <a:lnTo>
                  <a:pt x="0" y="53394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30" b="-19906"/>
            </a:stretch>
          </a:blipFill>
          <a:ln w="47625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6995499" y="6891225"/>
            <a:ext cx="11054303" cy="3007587"/>
          </a:xfrm>
          <a:custGeom>
            <a:avLst/>
            <a:gdLst/>
            <a:ahLst/>
            <a:cxnLst/>
            <a:rect l="l" t="t" r="r" b="b"/>
            <a:pathLst>
              <a:path w="11054303" h="3007587">
                <a:moveTo>
                  <a:pt x="0" y="0"/>
                </a:moveTo>
                <a:lnTo>
                  <a:pt x="11054303" y="0"/>
                </a:lnTo>
                <a:lnTo>
                  <a:pt x="11054303" y="3007588"/>
                </a:lnTo>
                <a:lnTo>
                  <a:pt x="0" y="3007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47625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893349" y="3057524"/>
            <a:ext cx="882771" cy="904246"/>
          </a:xfrm>
          <a:custGeom>
            <a:avLst/>
            <a:gdLst/>
            <a:ahLst/>
            <a:cxnLst/>
            <a:rect l="l" t="t" r="r" b="b"/>
            <a:pathLst>
              <a:path w="882771" h="904246">
                <a:moveTo>
                  <a:pt x="0" y="0"/>
                </a:moveTo>
                <a:lnTo>
                  <a:pt x="882771" y="0"/>
                </a:lnTo>
                <a:lnTo>
                  <a:pt x="882771" y="904247"/>
                </a:lnTo>
                <a:lnTo>
                  <a:pt x="0" y="90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9886" y="4346375"/>
            <a:ext cx="5228314" cy="567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Для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того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,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щоб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створити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та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подати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звіт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до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контролюючого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органу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у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програмі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M.E.Doc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:</a:t>
            </a:r>
          </a:p>
          <a:p>
            <a:pPr marL="582927" lvl="1" indent="-291463">
              <a:lnSpc>
                <a:spcPts val="3779"/>
              </a:lnSpc>
              <a:buAutoNum type="arabicPeriod"/>
            </a:pP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Головне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меню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 -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Звітність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-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Реєстр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звітів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.</a:t>
            </a:r>
          </a:p>
          <a:p>
            <a:pPr marL="582927" lvl="1" indent="-291463">
              <a:lnSpc>
                <a:spcPts val="3779"/>
              </a:lnSpc>
              <a:buAutoNum type="arabicPeriod"/>
            </a:pP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На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панелі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інструментів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необхідно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вибрати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піктограму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«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Створити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звіт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»,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налаштувати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Times New Roman Bold"/>
              </a:rPr>
              <a:t>період</a:t>
            </a:r>
            <a:r>
              <a:rPr lang="en-US" sz="2699" dirty="0">
                <a:solidFill>
                  <a:srgbClr val="000000"/>
                </a:solidFill>
                <a:latin typeface="Times New Roman Bold"/>
              </a:rPr>
              <a:t>.</a:t>
            </a:r>
          </a:p>
          <a:p>
            <a:pPr algn="ctr">
              <a:lnSpc>
                <a:spcPts val="3079"/>
              </a:lnSpc>
            </a:pPr>
            <a:endParaRPr lang="en-US" sz="2699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772400" y="3050955"/>
            <a:ext cx="882771" cy="904246"/>
          </a:xfrm>
          <a:custGeom>
            <a:avLst/>
            <a:gdLst/>
            <a:ahLst/>
            <a:cxnLst/>
            <a:rect l="l" t="t" r="r" b="b"/>
            <a:pathLst>
              <a:path w="882771" h="904246">
                <a:moveTo>
                  <a:pt x="0" y="0"/>
                </a:moveTo>
                <a:lnTo>
                  <a:pt x="882771" y="0"/>
                </a:lnTo>
                <a:lnTo>
                  <a:pt x="882771" y="904247"/>
                </a:lnTo>
                <a:lnTo>
                  <a:pt x="0" y="90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20500" y="7658100"/>
            <a:ext cx="882771" cy="904246"/>
          </a:xfrm>
          <a:custGeom>
            <a:avLst/>
            <a:gdLst/>
            <a:ahLst/>
            <a:cxnLst/>
            <a:rect l="l" t="t" r="r" b="b"/>
            <a:pathLst>
              <a:path w="882771" h="904246">
                <a:moveTo>
                  <a:pt x="0" y="0"/>
                </a:moveTo>
                <a:lnTo>
                  <a:pt x="882771" y="0"/>
                </a:lnTo>
                <a:lnTo>
                  <a:pt x="882771" y="904246"/>
                </a:lnTo>
                <a:lnTo>
                  <a:pt x="0" y="904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0" y="6753854"/>
            <a:ext cx="882771" cy="904246"/>
          </a:xfrm>
          <a:custGeom>
            <a:avLst/>
            <a:gdLst/>
            <a:ahLst/>
            <a:cxnLst/>
            <a:rect l="l" t="t" r="r" b="b"/>
            <a:pathLst>
              <a:path w="882771" h="904246">
                <a:moveTo>
                  <a:pt x="0" y="0"/>
                </a:moveTo>
                <a:lnTo>
                  <a:pt x="882771" y="0"/>
                </a:lnTo>
                <a:lnTo>
                  <a:pt x="882771" y="904247"/>
                </a:lnTo>
                <a:lnTo>
                  <a:pt x="0" y="9042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79934" y="328155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 rot="10800000" flipV="1">
            <a:off x="1905000" y="1045443"/>
            <a:ext cx="13563600" cy="331839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відправити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контролюючого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органу?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03569" y="4317359"/>
            <a:ext cx="9839790" cy="4000212"/>
          </a:xfrm>
          <a:custGeom>
            <a:avLst/>
            <a:gdLst/>
            <a:ahLst/>
            <a:cxnLst/>
            <a:rect l="l" t="t" r="r" b="b"/>
            <a:pathLst>
              <a:path w="9839790" h="4000212">
                <a:moveTo>
                  <a:pt x="0" y="0"/>
                </a:moveTo>
                <a:lnTo>
                  <a:pt x="9839789" y="0"/>
                </a:lnTo>
                <a:lnTo>
                  <a:pt x="9839789" y="4000212"/>
                </a:lnTo>
                <a:lnTo>
                  <a:pt x="0" y="4000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755" r="-177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306800" y="642932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66120" y="2932369"/>
            <a:ext cx="8238868" cy="7092735"/>
          </a:xfrm>
          <a:custGeom>
            <a:avLst/>
            <a:gdLst/>
            <a:ahLst/>
            <a:cxnLst/>
            <a:rect l="l" t="t" r="r" b="b"/>
            <a:pathLst>
              <a:path w="8238868" h="7092735">
                <a:moveTo>
                  <a:pt x="0" y="0"/>
                </a:moveTo>
                <a:lnTo>
                  <a:pt x="8238868" y="0"/>
                </a:lnTo>
                <a:lnTo>
                  <a:pt x="8238868" y="7092735"/>
                </a:lnTo>
                <a:lnTo>
                  <a:pt x="0" y="70927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153807" y="3693783"/>
            <a:ext cx="882771" cy="904246"/>
          </a:xfrm>
          <a:custGeom>
            <a:avLst/>
            <a:gdLst/>
            <a:ahLst/>
            <a:cxnLst/>
            <a:rect l="l" t="t" r="r" b="b"/>
            <a:pathLst>
              <a:path w="882771" h="904246">
                <a:moveTo>
                  <a:pt x="0" y="0"/>
                </a:moveTo>
                <a:lnTo>
                  <a:pt x="882771" y="0"/>
                </a:lnTo>
                <a:lnTo>
                  <a:pt x="882771" y="904246"/>
                </a:lnTo>
                <a:lnTo>
                  <a:pt x="0" y="9042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56778" y="229277"/>
            <a:ext cx="15474410" cy="318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Times New Roman Bold"/>
              </a:rPr>
              <a:t>У вікні «Створення звіту» відкривається перелік бланків в закладці Державна фіскальна служба обираємо «Звітність фізичних осіб" </a:t>
            </a:r>
          </a:p>
          <a:p>
            <a:pPr algn="ctr">
              <a:lnSpc>
                <a:spcPts val="6159"/>
              </a:lnSpc>
            </a:pPr>
            <a:endParaRPr lang="en-US" sz="4399">
              <a:solidFill>
                <a:srgbClr val="000000"/>
              </a:solidFill>
              <a:latin typeface="Times New Roma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6567" y="2826567"/>
            <a:ext cx="5058962" cy="6882941"/>
          </a:xfrm>
          <a:custGeom>
            <a:avLst/>
            <a:gdLst/>
            <a:ahLst/>
            <a:cxnLst/>
            <a:rect l="l" t="t" r="r" b="b"/>
            <a:pathLst>
              <a:path w="5058962" h="6882941">
                <a:moveTo>
                  <a:pt x="0" y="0"/>
                </a:moveTo>
                <a:lnTo>
                  <a:pt x="5058962" y="0"/>
                </a:lnTo>
                <a:lnTo>
                  <a:pt x="5058962" y="6882941"/>
                </a:lnTo>
                <a:lnTo>
                  <a:pt x="0" y="6882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03775" y="436479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2"/>
                </a:lnTo>
                <a:lnTo>
                  <a:pt x="0" y="1184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41199" y="230122"/>
            <a:ext cx="15081852" cy="287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6"/>
              </a:lnSpc>
            </a:pPr>
            <a:r>
              <a:rPr lang="en-US" sz="4004">
                <a:solidFill>
                  <a:srgbClr val="000000"/>
                </a:solidFill>
                <a:latin typeface="Times New Roman Bold"/>
              </a:rPr>
              <a:t>Для ФОП І та ІІ групи обераємо звіт за кодом F0103406 </a:t>
            </a:r>
          </a:p>
          <a:p>
            <a:pPr algn="ctr">
              <a:lnSpc>
                <a:spcPts val="5606"/>
              </a:lnSpc>
            </a:pPr>
            <a:r>
              <a:rPr lang="en-US" sz="4004">
                <a:solidFill>
                  <a:srgbClr val="000000"/>
                </a:solidFill>
                <a:latin typeface="Times New Roman Bold"/>
              </a:rPr>
              <a:t>( I та II група.Рік) Податкова декларація платника єдиного податку - фізичної особи – підприємця»</a:t>
            </a:r>
          </a:p>
          <a:p>
            <a:pPr algn="ctr">
              <a:lnSpc>
                <a:spcPts val="5606"/>
              </a:lnSpc>
            </a:pPr>
            <a:endParaRPr lang="en-US" sz="4004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165205" y="3109721"/>
            <a:ext cx="8757846" cy="6783748"/>
          </a:xfrm>
          <a:custGeom>
            <a:avLst/>
            <a:gdLst/>
            <a:ahLst/>
            <a:cxnLst/>
            <a:rect l="l" t="t" r="r" b="b"/>
            <a:pathLst>
              <a:path w="8757846" h="6783748">
                <a:moveTo>
                  <a:pt x="0" y="0"/>
                </a:moveTo>
                <a:lnTo>
                  <a:pt x="8757846" y="0"/>
                </a:lnTo>
                <a:lnTo>
                  <a:pt x="8757846" y="6783748"/>
                </a:lnTo>
                <a:lnTo>
                  <a:pt x="0" y="67837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71014" y="4505833"/>
            <a:ext cx="881414" cy="902857"/>
          </a:xfrm>
          <a:custGeom>
            <a:avLst/>
            <a:gdLst/>
            <a:ahLst/>
            <a:cxnLst/>
            <a:rect l="l" t="t" r="r" b="b"/>
            <a:pathLst>
              <a:path w="881414" h="902857">
                <a:moveTo>
                  <a:pt x="0" y="0"/>
                </a:moveTo>
                <a:lnTo>
                  <a:pt x="881414" y="0"/>
                </a:lnTo>
                <a:lnTo>
                  <a:pt x="881414" y="902857"/>
                </a:lnTo>
                <a:lnTo>
                  <a:pt x="0" y="9028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000" y="507739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9068" y="2603962"/>
            <a:ext cx="8134520" cy="7001850"/>
          </a:xfrm>
          <a:custGeom>
            <a:avLst/>
            <a:gdLst/>
            <a:ahLst/>
            <a:cxnLst/>
            <a:rect l="l" t="t" r="r" b="b"/>
            <a:pathLst>
              <a:path w="8134520" h="7001850">
                <a:moveTo>
                  <a:pt x="0" y="0"/>
                </a:moveTo>
                <a:lnTo>
                  <a:pt x="8134520" y="0"/>
                </a:lnTo>
                <a:lnTo>
                  <a:pt x="8134520" y="7001850"/>
                </a:lnTo>
                <a:lnTo>
                  <a:pt x="0" y="7001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3" r="-3981"/>
            </a:stretch>
          </a:blipFill>
          <a:ln w="66675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028700" y="1692180"/>
            <a:ext cx="6755225" cy="836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2500" u="sng">
                <a:solidFill>
                  <a:srgbClr val="000000"/>
                </a:solidFill>
                <a:latin typeface="Times New Roman Bold"/>
              </a:rPr>
              <a:t> Поля з 01 по 07 заповнюються автоматично, а наступні  вносимо вручну.</a:t>
            </a:r>
          </a:p>
          <a:p>
            <a:pPr>
              <a:lnSpc>
                <a:spcPts val="3500"/>
              </a:lnSpc>
            </a:pPr>
            <a:endParaRPr lang="en-US" sz="2500" u="sng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Times New Roman Bold"/>
              </a:rPr>
              <a:t>1)</a:t>
            </a:r>
            <a:r>
              <a:rPr lang="en-US" sz="2500" u="sng">
                <a:solidFill>
                  <a:srgbClr val="000000"/>
                </a:solidFill>
                <a:latin typeface="Times New Roman Bold"/>
              </a:rPr>
              <a:t> Поле 08</a:t>
            </a:r>
            <a:r>
              <a:rPr lang="en-US" sz="2500">
                <a:solidFill>
                  <a:srgbClr val="000000"/>
                </a:solidFill>
                <a:latin typeface="Times New Roman Bold"/>
              </a:rPr>
              <a:t> “Фактична чисельність найманих працівників у звітному періоді (осіб)”. 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Times New Roman Bold"/>
              </a:rPr>
              <a:t>2) </a:t>
            </a:r>
            <a:r>
              <a:rPr lang="en-US" sz="2500" u="sng">
                <a:solidFill>
                  <a:srgbClr val="000000"/>
                </a:solidFill>
                <a:latin typeface="Times New Roman Bold"/>
              </a:rPr>
              <a:t>Поле 09</a:t>
            </a:r>
            <a:r>
              <a:rPr lang="en-US" sz="2500">
                <a:solidFill>
                  <a:srgbClr val="000000"/>
                </a:solidFill>
                <a:latin typeface="Times New Roman Bold"/>
              </a:rPr>
              <a:t> “Види підприємницької діяльності у звітному періоді” Декларації єдинника зазначається код та назва виду економічної діяльності відповідно до КВЕД, заповнюються згідно із «Витягом із державного реєстру»(якщо ФОП займається декількома видами діяльності, вибираються всі.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32768"/>
            <a:ext cx="14420872" cy="19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 Bold"/>
              </a:rPr>
              <a:t>Заповнюємо декларацію згідно з полями.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76186" y="898426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11968" y="2767965"/>
            <a:ext cx="10741098" cy="6285308"/>
          </a:xfrm>
          <a:custGeom>
            <a:avLst/>
            <a:gdLst/>
            <a:ahLst/>
            <a:cxnLst/>
            <a:rect l="l" t="t" r="r" b="b"/>
            <a:pathLst>
              <a:path w="10741098" h="6285308">
                <a:moveTo>
                  <a:pt x="0" y="0"/>
                </a:moveTo>
                <a:lnTo>
                  <a:pt x="10741098" y="0"/>
                </a:lnTo>
                <a:lnTo>
                  <a:pt x="10741098" y="6285308"/>
                </a:lnTo>
                <a:lnTo>
                  <a:pt x="0" y="62853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2" r="-3052" b="-1251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23898" y="2044475"/>
            <a:ext cx="5366182" cy="804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endParaRPr/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imes New Roman Bold"/>
              </a:rPr>
              <a:t>ФОП групи 1 заповнюють розділи І, ІІ, V та VІІ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imes New Roman Bold"/>
              </a:rPr>
              <a:t>ФОП групи 2 — розділи І, ІІІ, V та VІІ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Times New Roman Bold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mes New Roman Bold"/>
              </a:rPr>
              <a:t>Якщо ФОП-спрощенець має намір у звітній річній декларації уточнити помилки, допущені в минулих періодах, то він повинен заповнити також і розділ VІ.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4862" y="432768"/>
            <a:ext cx="15511324" cy="191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 Bold"/>
              </a:rPr>
              <a:t>Різні категорії ФОП заповнюють різні розділи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310" y="3940252"/>
            <a:ext cx="8088521" cy="5954871"/>
          </a:xfrm>
          <a:custGeom>
            <a:avLst/>
            <a:gdLst/>
            <a:ahLst/>
            <a:cxnLst/>
            <a:rect l="l" t="t" r="r" b="b"/>
            <a:pathLst>
              <a:path w="8088521" h="5954871">
                <a:moveTo>
                  <a:pt x="0" y="0"/>
                </a:moveTo>
                <a:lnTo>
                  <a:pt x="8088521" y="0"/>
                </a:lnTo>
                <a:lnTo>
                  <a:pt x="8088521" y="5954871"/>
                </a:lnTo>
                <a:lnTo>
                  <a:pt x="0" y="595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36" r="-908"/>
            </a:stretch>
          </a:blipFill>
          <a:ln w="57150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874575" y="3940252"/>
            <a:ext cx="8936757" cy="5954871"/>
          </a:xfrm>
          <a:custGeom>
            <a:avLst/>
            <a:gdLst/>
            <a:ahLst/>
            <a:cxnLst/>
            <a:rect l="l" t="t" r="r" b="b"/>
            <a:pathLst>
              <a:path w="8936757" h="5954871">
                <a:moveTo>
                  <a:pt x="0" y="0"/>
                </a:moveTo>
                <a:lnTo>
                  <a:pt x="8936757" y="0"/>
                </a:lnTo>
                <a:lnTo>
                  <a:pt x="8936757" y="5954871"/>
                </a:lnTo>
                <a:lnTo>
                  <a:pt x="0" y="595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66675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3489912" y="268788"/>
            <a:ext cx="3437377" cy="3256915"/>
          </a:xfrm>
          <a:custGeom>
            <a:avLst/>
            <a:gdLst/>
            <a:ahLst/>
            <a:cxnLst/>
            <a:rect l="l" t="t" r="r" b="b"/>
            <a:pathLst>
              <a:path w="3437377" h="3256915">
                <a:moveTo>
                  <a:pt x="0" y="0"/>
                </a:moveTo>
                <a:lnTo>
                  <a:pt x="3437378" y="0"/>
                </a:lnTo>
                <a:lnTo>
                  <a:pt x="3437378" y="3256915"/>
                </a:lnTo>
                <a:lnTo>
                  <a:pt x="0" y="3256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393977"/>
            <a:ext cx="1348991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T Serif Bold"/>
              </a:rPr>
              <a:t>Обов'язковим є додаток до декларації про суми ЄСВ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2806" y="6089957"/>
            <a:ext cx="1616012" cy="3085464"/>
          </a:xfrm>
          <a:custGeom>
            <a:avLst/>
            <a:gdLst/>
            <a:ahLst/>
            <a:cxnLst/>
            <a:rect l="l" t="t" r="r" b="b"/>
            <a:pathLst>
              <a:path w="1616012" h="3085464">
                <a:moveTo>
                  <a:pt x="0" y="0"/>
                </a:moveTo>
                <a:lnTo>
                  <a:pt x="1616011" y="0"/>
                </a:lnTo>
                <a:lnTo>
                  <a:pt x="1616011" y="3085464"/>
                </a:lnTo>
                <a:lnTo>
                  <a:pt x="0" y="308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415501">
            <a:off x="2570551" y="5689220"/>
            <a:ext cx="1805671" cy="1542732"/>
          </a:xfrm>
          <a:custGeom>
            <a:avLst/>
            <a:gdLst/>
            <a:ahLst/>
            <a:cxnLst/>
            <a:rect l="l" t="t" r="r" b="b"/>
            <a:pathLst>
              <a:path w="1805671" h="1542732">
                <a:moveTo>
                  <a:pt x="0" y="0"/>
                </a:moveTo>
                <a:lnTo>
                  <a:pt x="1805671" y="0"/>
                </a:lnTo>
                <a:lnTo>
                  <a:pt x="1805671" y="1542732"/>
                </a:lnTo>
                <a:lnTo>
                  <a:pt x="0" y="1542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86019" y="7882050"/>
            <a:ext cx="1458134" cy="750939"/>
          </a:xfrm>
          <a:custGeom>
            <a:avLst/>
            <a:gdLst/>
            <a:ahLst/>
            <a:cxnLst/>
            <a:rect l="l" t="t" r="r" b="b"/>
            <a:pathLst>
              <a:path w="1458134" h="750939">
                <a:moveTo>
                  <a:pt x="0" y="0"/>
                </a:moveTo>
                <a:lnTo>
                  <a:pt x="1458134" y="0"/>
                </a:lnTo>
                <a:lnTo>
                  <a:pt x="1458134" y="750939"/>
                </a:lnTo>
                <a:lnTo>
                  <a:pt x="0" y="750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48518" y="207321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88527" y="1794355"/>
            <a:ext cx="10970773" cy="6698291"/>
          </a:xfrm>
          <a:custGeom>
            <a:avLst/>
            <a:gdLst/>
            <a:ahLst/>
            <a:cxnLst/>
            <a:rect l="l" t="t" r="r" b="b"/>
            <a:pathLst>
              <a:path w="10970773" h="6698291">
                <a:moveTo>
                  <a:pt x="0" y="0"/>
                </a:moveTo>
                <a:lnTo>
                  <a:pt x="10970773" y="0"/>
                </a:lnTo>
                <a:lnTo>
                  <a:pt x="10970773" y="6698290"/>
                </a:lnTo>
                <a:lnTo>
                  <a:pt x="0" y="66982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57150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018744" y="3665136"/>
            <a:ext cx="2830741" cy="2424820"/>
          </a:xfrm>
          <a:custGeom>
            <a:avLst/>
            <a:gdLst/>
            <a:ahLst/>
            <a:cxnLst/>
            <a:rect l="l" t="t" r="r" b="b"/>
            <a:pathLst>
              <a:path w="2830741" h="2424820">
                <a:moveTo>
                  <a:pt x="0" y="0"/>
                </a:moveTo>
                <a:lnTo>
                  <a:pt x="2830740" y="0"/>
                </a:lnTo>
                <a:lnTo>
                  <a:pt x="2830740" y="2424821"/>
                </a:lnTo>
                <a:lnTo>
                  <a:pt x="0" y="24248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79973" t="-82828" r="-173916" b="-10476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29442" y="8257519"/>
            <a:ext cx="11888944" cy="847542"/>
          </a:xfrm>
          <a:custGeom>
            <a:avLst/>
            <a:gdLst/>
            <a:ahLst/>
            <a:cxnLst/>
            <a:rect l="l" t="t" r="r" b="b"/>
            <a:pathLst>
              <a:path w="11888944" h="847542">
                <a:moveTo>
                  <a:pt x="0" y="0"/>
                </a:moveTo>
                <a:lnTo>
                  <a:pt x="11888944" y="0"/>
                </a:lnTo>
                <a:lnTo>
                  <a:pt x="11888944" y="847542"/>
                </a:lnTo>
                <a:lnTo>
                  <a:pt x="0" y="847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23341"/>
            </a:stretch>
          </a:blipFill>
          <a:ln w="47625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495304" y="1775326"/>
            <a:ext cx="5295809" cy="431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Після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заповнення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звіт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необхідно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зберегти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.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При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зберіганні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звіту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автоматично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перевіряються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помилки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.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Помилки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звіті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відсутні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–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тиснемо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 Bold"/>
              </a:rPr>
              <a:t>кнопку</a:t>
            </a: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 «ОК».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29442" y="6729473"/>
            <a:ext cx="11888944" cy="1528046"/>
          </a:xfrm>
          <a:custGeom>
            <a:avLst/>
            <a:gdLst/>
            <a:ahLst/>
            <a:cxnLst/>
            <a:rect l="l" t="t" r="r" b="b"/>
            <a:pathLst>
              <a:path w="11888944" h="1528046">
                <a:moveTo>
                  <a:pt x="0" y="0"/>
                </a:moveTo>
                <a:lnTo>
                  <a:pt x="11888944" y="0"/>
                </a:lnTo>
                <a:lnTo>
                  <a:pt x="11888944" y="1528046"/>
                </a:lnTo>
                <a:lnTo>
                  <a:pt x="0" y="15280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134809"/>
            </a:stretch>
          </a:blipFill>
          <a:ln w="57150" cap="sq">
            <a:gradFill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787671" y="432768"/>
            <a:ext cx="15128435" cy="9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Times New Roman Bold"/>
              </a:rPr>
              <a:t>Після заповнення звіт  необхідно  зберегти.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17147" y="9179908"/>
            <a:ext cx="11765791" cy="98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6"/>
              </a:lnSpc>
            </a:pPr>
            <a:r>
              <a:rPr lang="en-US" sz="2704">
                <a:solidFill>
                  <a:srgbClr val="000000"/>
                </a:solidFill>
                <a:latin typeface="Times New Roman Bold"/>
              </a:rPr>
              <a:t>Звіт сформовано і готовий для відправки у контролюючи органи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54400" y="485564"/>
            <a:ext cx="1669868" cy="1184441"/>
          </a:xfrm>
          <a:custGeom>
            <a:avLst/>
            <a:gdLst/>
            <a:ahLst/>
            <a:cxnLst/>
            <a:rect l="l" t="t" r="r" b="b"/>
            <a:pathLst>
              <a:path w="1669868" h="1184441">
                <a:moveTo>
                  <a:pt x="0" y="0"/>
                </a:moveTo>
                <a:lnTo>
                  <a:pt x="1669868" y="0"/>
                </a:lnTo>
                <a:lnTo>
                  <a:pt x="1669868" y="1184441"/>
                </a:lnTo>
                <a:lnTo>
                  <a:pt x="0" y="1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3" y="3460719"/>
            <a:ext cx="10249960" cy="544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u="sng">
                <a:solidFill>
                  <a:srgbClr val="000000"/>
                </a:solidFill>
                <a:latin typeface="Times New Roman Bold"/>
              </a:rPr>
              <a:t>Дані для виконання </a:t>
            </a:r>
            <a:r>
              <a:rPr lang="en-US" sz="3400">
                <a:solidFill>
                  <a:srgbClr val="000000"/>
                </a:solidFill>
                <a:latin typeface="Times New Roman Bold"/>
              </a:rPr>
              <a:t>:</a:t>
            </a:r>
          </a:p>
          <a:p>
            <a:pPr marL="734069" lvl="1" indent="-367035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 Bold"/>
              </a:rPr>
              <a:t>Період -місяць - рік</a:t>
            </a:r>
          </a:p>
          <a:p>
            <a:pPr marL="734069" lvl="1" indent="-367035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 Bold"/>
              </a:rPr>
              <a:t>Сума єдиного податку в місяць  - 1340,00грн.</a:t>
            </a:r>
          </a:p>
          <a:p>
            <a:pPr marL="734069" lvl="1" indent="-367035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 Bold"/>
              </a:rPr>
              <a:t>Обсяг доходу за 2023 рік - 4789000,00 грн</a:t>
            </a:r>
          </a:p>
          <a:p>
            <a:pPr>
              <a:lnSpc>
                <a:spcPts val="4760"/>
              </a:lnSpc>
            </a:pPr>
            <a:endParaRPr lang="en-US" sz="340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Times New Roman Bold"/>
              </a:rPr>
              <a:t>       Визначити суми доходів ,на які нараховується ЄСВ ( не нижче ніж з мінімальної зарплати), відсоток та суму ЄСВ.</a:t>
            </a:r>
          </a:p>
        </p:txBody>
      </p:sp>
      <p:sp>
        <p:nvSpPr>
          <p:cNvPr id="4" name="Freeform 4"/>
          <p:cNvSpPr/>
          <p:nvPr/>
        </p:nvSpPr>
        <p:spPr>
          <a:xfrm>
            <a:off x="12109442" y="4116384"/>
            <a:ext cx="5343624" cy="4869377"/>
          </a:xfrm>
          <a:custGeom>
            <a:avLst/>
            <a:gdLst/>
            <a:ahLst/>
            <a:cxnLst/>
            <a:rect l="l" t="t" r="r" b="b"/>
            <a:pathLst>
              <a:path w="5343624" h="4869377">
                <a:moveTo>
                  <a:pt x="0" y="0"/>
                </a:moveTo>
                <a:lnTo>
                  <a:pt x="5343624" y="0"/>
                </a:lnTo>
                <a:lnTo>
                  <a:pt x="5343624" y="4869377"/>
                </a:lnTo>
                <a:lnTo>
                  <a:pt x="0" y="48693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18627" y="432768"/>
            <a:ext cx="6402935" cy="99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Times New Roman Bold"/>
              </a:rPr>
              <a:t>Практична робота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00318" y="1670005"/>
            <a:ext cx="13002456" cy="165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</a:pPr>
            <a:r>
              <a:rPr lang="en-US" sz="4515">
                <a:solidFill>
                  <a:srgbClr val="000000"/>
                </a:solidFill>
                <a:latin typeface="Times New Roman Bold"/>
              </a:rPr>
              <a:t>Тема: заповнення податкової декларації платника єдиного податку ФОП II групи.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337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PT Serif Bold</vt:lpstr>
      <vt:lpstr>Times New Roman Bold</vt:lpstr>
      <vt:lpstr>Times New Roman</vt:lpstr>
      <vt:lpstr>Office Theme</vt:lpstr>
      <vt:lpstr>Як створити та відправити звіт до контролюючого органу?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Звітність фізичних осіб-підприємців за допомогою</dc:title>
  <dc:creator>comp70909</dc:creator>
  <cp:lastModifiedBy>comp70909</cp:lastModifiedBy>
  <cp:revision>3</cp:revision>
  <dcterms:created xsi:type="dcterms:W3CDTF">2006-08-16T00:00:00Z</dcterms:created>
  <dcterms:modified xsi:type="dcterms:W3CDTF">2024-03-29T12:05:30Z</dcterms:modified>
  <dc:identifier>DAGAzZMMeCc</dc:identifier>
</cp:coreProperties>
</file>