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339" r:id="rId3"/>
    <p:sldId id="340" r:id="rId4"/>
    <p:sldId id="341" r:id="rId5"/>
    <p:sldId id="342" r:id="rId6"/>
    <p:sldId id="343" r:id="rId7"/>
    <p:sldId id="344" r:id="rId8"/>
    <p:sldId id="345" r:id="rId9"/>
    <p:sldId id="346" r:id="rId10"/>
    <p:sldId id="349" r:id="rId11"/>
    <p:sldId id="350" r:id="rId12"/>
    <p:sldId id="35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2886E5-9BE7-4254-803B-82CA0DE37C85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4C09E1B-D9C8-41FD-8EF7-0615A0B005B8}">
      <dgm:prSet phldrT="[Текст]" custT="1"/>
      <dgm:spPr/>
      <dgm:t>
        <a:bodyPr/>
        <a:lstStyle/>
        <a:p>
          <a:r>
            <a:rPr lang="uk-UA" sz="40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Дохід</a:t>
          </a:r>
        </a:p>
      </dgm:t>
    </dgm:pt>
    <dgm:pt modelId="{799E2275-8D89-4356-937C-631D1D276FFD}" type="parTrans" cxnId="{73B73049-E3B3-4DE5-A951-EF254F6520D9}">
      <dgm:prSet/>
      <dgm:spPr/>
      <dgm:t>
        <a:bodyPr/>
        <a:lstStyle/>
        <a:p>
          <a:endParaRPr lang="uk-UA"/>
        </a:p>
      </dgm:t>
    </dgm:pt>
    <dgm:pt modelId="{EDA09CBE-574C-4702-858D-613C6B4230A7}" type="sibTrans" cxnId="{73B73049-E3B3-4DE5-A951-EF254F6520D9}">
      <dgm:prSet/>
      <dgm:spPr/>
      <dgm:t>
        <a:bodyPr/>
        <a:lstStyle/>
        <a:p>
          <a:endParaRPr lang="uk-UA"/>
        </a:p>
      </dgm:t>
    </dgm:pt>
    <dgm:pt modelId="{EF20491F-876B-4B40-A032-64E0F94305DB}">
      <dgm:prSet phldrT="[Текст]"/>
      <dgm:spPr/>
      <dgm:t>
        <a:bodyPr/>
        <a:lstStyle/>
        <a:p>
          <a:r>
            <a:rPr lang="uk-UA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Прибуток</a:t>
          </a:r>
        </a:p>
      </dgm:t>
    </dgm:pt>
    <dgm:pt modelId="{ABF8E360-984D-4CC0-8E70-CDBDAA6F8362}" type="parTrans" cxnId="{EAA35EFD-4121-4F50-81F5-A005B7BE1B06}">
      <dgm:prSet/>
      <dgm:spPr/>
      <dgm:t>
        <a:bodyPr/>
        <a:lstStyle/>
        <a:p>
          <a:endParaRPr lang="uk-UA"/>
        </a:p>
      </dgm:t>
    </dgm:pt>
    <dgm:pt modelId="{3CE71D37-FAA1-4F14-996C-F1235C07B36D}" type="sibTrans" cxnId="{EAA35EFD-4121-4F50-81F5-A005B7BE1B06}">
      <dgm:prSet/>
      <dgm:spPr/>
      <dgm:t>
        <a:bodyPr/>
        <a:lstStyle/>
        <a:p>
          <a:endParaRPr lang="uk-UA"/>
        </a:p>
      </dgm:t>
    </dgm:pt>
    <dgm:pt modelId="{AC44F8AB-A595-4ECA-9FB2-4F83E8282CEF}" type="pres">
      <dgm:prSet presAssocID="{D12886E5-9BE7-4254-803B-82CA0DE37C85}" presName="compositeShape" presStyleCnt="0">
        <dgm:presLayoutVars>
          <dgm:chMax val="2"/>
          <dgm:dir/>
          <dgm:resizeHandles val="exact"/>
        </dgm:presLayoutVars>
      </dgm:prSet>
      <dgm:spPr/>
    </dgm:pt>
    <dgm:pt modelId="{BD2A2D2B-2A11-4549-A940-2ED1D565816A}" type="pres">
      <dgm:prSet presAssocID="{D12886E5-9BE7-4254-803B-82CA0DE37C85}" presName="ribbon" presStyleLbl="node1" presStyleIdx="0" presStyleCnt="1"/>
      <dgm:spPr>
        <a:solidFill>
          <a:schemeClr val="accent1">
            <a:lumMod val="60000"/>
            <a:lumOff val="40000"/>
          </a:schemeClr>
        </a:solidFill>
      </dgm:spPr>
    </dgm:pt>
    <dgm:pt modelId="{8B5A6E3F-75B6-4268-8C39-3BBD98A68C1F}" type="pres">
      <dgm:prSet presAssocID="{D12886E5-9BE7-4254-803B-82CA0DE37C85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367055ED-A04F-4A93-9A8D-01F1493363AA}" type="pres">
      <dgm:prSet presAssocID="{D12886E5-9BE7-4254-803B-82CA0DE37C85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9C3D0C3F-9C93-4656-96E6-2C94815C6661}" type="presOf" srcId="{EF20491F-876B-4B40-A032-64E0F94305DB}" destId="{367055ED-A04F-4A93-9A8D-01F1493363AA}" srcOrd="0" destOrd="0" presId="urn:microsoft.com/office/officeart/2005/8/layout/arrow6"/>
    <dgm:cxn modelId="{3EB76843-8A4F-4FD3-8288-D066803DE87E}" type="presOf" srcId="{94C09E1B-D9C8-41FD-8EF7-0615A0B005B8}" destId="{8B5A6E3F-75B6-4268-8C39-3BBD98A68C1F}" srcOrd="0" destOrd="0" presId="urn:microsoft.com/office/officeart/2005/8/layout/arrow6"/>
    <dgm:cxn modelId="{73B73049-E3B3-4DE5-A951-EF254F6520D9}" srcId="{D12886E5-9BE7-4254-803B-82CA0DE37C85}" destId="{94C09E1B-D9C8-41FD-8EF7-0615A0B005B8}" srcOrd="0" destOrd="0" parTransId="{799E2275-8D89-4356-937C-631D1D276FFD}" sibTransId="{EDA09CBE-574C-4702-858D-613C6B4230A7}"/>
    <dgm:cxn modelId="{6AB4F64F-5520-4C7E-9154-54D893B834BC}" type="presOf" srcId="{D12886E5-9BE7-4254-803B-82CA0DE37C85}" destId="{AC44F8AB-A595-4ECA-9FB2-4F83E8282CEF}" srcOrd="0" destOrd="0" presId="urn:microsoft.com/office/officeart/2005/8/layout/arrow6"/>
    <dgm:cxn modelId="{EAA35EFD-4121-4F50-81F5-A005B7BE1B06}" srcId="{D12886E5-9BE7-4254-803B-82CA0DE37C85}" destId="{EF20491F-876B-4B40-A032-64E0F94305DB}" srcOrd="1" destOrd="0" parTransId="{ABF8E360-984D-4CC0-8E70-CDBDAA6F8362}" sibTransId="{3CE71D37-FAA1-4F14-996C-F1235C07B36D}"/>
    <dgm:cxn modelId="{5D140B2F-0F26-4078-B54A-5BFB7527CE36}" type="presParOf" srcId="{AC44F8AB-A595-4ECA-9FB2-4F83E8282CEF}" destId="{BD2A2D2B-2A11-4549-A940-2ED1D565816A}" srcOrd="0" destOrd="0" presId="urn:microsoft.com/office/officeart/2005/8/layout/arrow6"/>
    <dgm:cxn modelId="{1FB5E1A7-B352-44D9-B9DF-A49501BEC9B6}" type="presParOf" srcId="{AC44F8AB-A595-4ECA-9FB2-4F83E8282CEF}" destId="{8B5A6E3F-75B6-4268-8C39-3BBD98A68C1F}" srcOrd="1" destOrd="0" presId="urn:microsoft.com/office/officeart/2005/8/layout/arrow6"/>
    <dgm:cxn modelId="{88479DD2-F02D-445A-AEDE-0AE8F02EBBBA}" type="presParOf" srcId="{AC44F8AB-A595-4ECA-9FB2-4F83E8282CEF}" destId="{367055ED-A04F-4A93-9A8D-01F1493363AA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2A2D2B-2A11-4549-A940-2ED1D565816A}">
      <dsp:nvSpPr>
        <dsp:cNvPr id="0" name=""/>
        <dsp:cNvSpPr/>
      </dsp:nvSpPr>
      <dsp:spPr>
        <a:xfrm>
          <a:off x="0" y="815848"/>
          <a:ext cx="6233119" cy="2493247"/>
        </a:xfrm>
        <a:prstGeom prst="leftRightRibbon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5A6E3F-75B6-4268-8C39-3BBD98A68C1F}">
      <dsp:nvSpPr>
        <dsp:cNvPr id="0" name=""/>
        <dsp:cNvSpPr/>
      </dsp:nvSpPr>
      <dsp:spPr>
        <a:xfrm>
          <a:off x="747974" y="1252166"/>
          <a:ext cx="2056929" cy="122169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2240" rIns="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000" kern="12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Дохід</a:t>
          </a:r>
        </a:p>
      </dsp:txBody>
      <dsp:txXfrm>
        <a:off x="747974" y="1252166"/>
        <a:ext cx="2056929" cy="1221691"/>
      </dsp:txXfrm>
    </dsp:sp>
    <dsp:sp modelId="{367055ED-A04F-4A93-9A8D-01F1493363AA}">
      <dsp:nvSpPr>
        <dsp:cNvPr id="0" name=""/>
        <dsp:cNvSpPr/>
      </dsp:nvSpPr>
      <dsp:spPr>
        <a:xfrm>
          <a:off x="3116560" y="1651086"/>
          <a:ext cx="2430916" cy="122169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63576" rIns="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600" kern="12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Прибуток</a:t>
          </a:r>
        </a:p>
      </dsp:txBody>
      <dsp:txXfrm>
        <a:off x="3116560" y="1651086"/>
        <a:ext cx="2430916" cy="12216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/>
              <a:t>Зразок заголовка</a:t>
            </a:r>
            <a:endParaRPr lang="ru-RU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54B4-9F1B-42D5-AEA3-4820F8FCF67F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1157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54B4-9F1B-42D5-AEA3-4820F8FCF67F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125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54B4-9F1B-42D5-AEA3-4820F8FCF67F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120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54B4-9F1B-42D5-AEA3-4820F8FCF67F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099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54B4-9F1B-42D5-AEA3-4820F8FCF67F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348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ru-RU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ru-RU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54B4-9F1B-42D5-AEA3-4820F8FCF67F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120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ru-RU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ru-RU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54B4-9F1B-42D5-AEA3-4820F8FCF67F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016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54B4-9F1B-42D5-AEA3-4820F8FCF67F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9921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54B4-9F1B-42D5-AEA3-4820F8FCF67F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491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54B4-9F1B-42D5-AEA3-4820F8FCF67F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387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ru-RU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54B4-9F1B-42D5-AEA3-4820F8FCF67F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489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r="-3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954B4-9F1B-42D5-AEA3-4820F8FCF67F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D230F-B6B5-41CA-AFC3-A27286E7E3F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0205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588770" y="611816"/>
            <a:ext cx="6858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Бізнес-планування</a:t>
            </a:r>
            <a:endParaRPr lang="uk-UA" sz="2800" b="1" i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13"/>
          <p:cNvSpPr txBox="1">
            <a:spLocks noChangeArrowheads="1"/>
          </p:cNvSpPr>
          <p:nvPr/>
        </p:nvSpPr>
        <p:spPr bwMode="auto">
          <a:xfrm>
            <a:off x="1709928" y="1820447"/>
            <a:ext cx="6858000" cy="11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uk-UA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 9. </a:t>
            </a:r>
            <a:r>
              <a:rPr lang="ru-RU" sz="36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36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36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endParaRPr lang="uk-UA" sz="3600" b="1" i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13"/>
          <p:cNvSpPr txBox="1">
            <a:spLocks noChangeArrowheads="1"/>
          </p:cNvSpPr>
          <p:nvPr/>
        </p:nvSpPr>
        <p:spPr bwMode="auto">
          <a:xfrm>
            <a:off x="1440180" y="3819935"/>
            <a:ext cx="6858000" cy="3089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uk-UA" sz="40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uk-UA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/>
                <a:ea typeface="Times New Roman"/>
              </a:rPr>
              <a:t>Фінансові</a:t>
            </a:r>
            <a:r>
              <a:rPr lang="ru-RU" sz="1800" dirty="0">
                <a:latin typeface="Times New Roman"/>
                <a:ea typeface="Times New Roman"/>
              </a:rPr>
              <a:t> </a:t>
            </a:r>
            <a:r>
              <a:rPr lang="ru-RU" sz="1800" dirty="0" err="1">
                <a:latin typeface="Times New Roman"/>
                <a:ea typeface="Times New Roman"/>
              </a:rPr>
              <a:t>результати</a:t>
            </a:r>
            <a:r>
              <a:rPr lang="ru-RU" sz="1800" dirty="0">
                <a:latin typeface="Times New Roman"/>
                <a:ea typeface="Times New Roman"/>
              </a:rPr>
              <a:t> </a:t>
            </a:r>
            <a:r>
              <a:rPr lang="ru-RU" sz="1800" dirty="0" err="1">
                <a:latin typeface="Times New Roman"/>
                <a:ea typeface="Times New Roman"/>
              </a:rPr>
              <a:t>діяльності</a:t>
            </a:r>
            <a:r>
              <a:rPr lang="ru-RU" sz="1800" dirty="0">
                <a:latin typeface="Times New Roman"/>
                <a:ea typeface="Times New Roman"/>
              </a:rPr>
              <a:t> </a:t>
            </a:r>
            <a:r>
              <a:rPr lang="ru-RU" sz="1800" dirty="0" err="1">
                <a:latin typeface="Times New Roman"/>
                <a:ea typeface="Times New Roman"/>
              </a:rPr>
              <a:t>підприємства</a:t>
            </a:r>
            <a:r>
              <a:rPr lang="ru-RU" sz="1800" dirty="0">
                <a:latin typeface="Times New Roman"/>
                <a:ea typeface="Times New Roman"/>
              </a:rPr>
              <a:t>. </a:t>
            </a:r>
            <a:r>
              <a:rPr lang="ru-RU" sz="1800" dirty="0" err="1">
                <a:latin typeface="Times New Roman"/>
                <a:ea typeface="Times New Roman"/>
              </a:rPr>
              <a:t>Дохід</a:t>
            </a:r>
            <a:r>
              <a:rPr lang="ru-RU" sz="1800" dirty="0">
                <a:latin typeface="Times New Roman"/>
                <a:ea typeface="Times New Roman"/>
              </a:rPr>
              <a:t>, </a:t>
            </a:r>
            <a:r>
              <a:rPr lang="ru-RU" sz="1800" dirty="0" err="1">
                <a:latin typeface="Times New Roman"/>
                <a:ea typeface="Times New Roman"/>
              </a:rPr>
              <a:t>прибуток</a:t>
            </a:r>
            <a:r>
              <a:rPr lang="ru-RU" sz="1800" dirty="0">
                <a:latin typeface="Times New Roman"/>
                <a:ea typeface="Times New Roman"/>
              </a:rPr>
              <a:t>, </a:t>
            </a:r>
            <a:r>
              <a:rPr lang="ru-RU" sz="1800" dirty="0" err="1">
                <a:latin typeface="Times New Roman"/>
                <a:ea typeface="Times New Roman"/>
              </a:rPr>
              <a:t>рентабельність</a:t>
            </a:r>
            <a:r>
              <a:rPr lang="ru-RU" sz="1800" dirty="0">
                <a:latin typeface="Times New Roman"/>
                <a:ea typeface="Times New Roman"/>
              </a:rPr>
              <a:t>, </a:t>
            </a:r>
            <a:r>
              <a:rPr lang="ru-RU" sz="1800" dirty="0" err="1">
                <a:latin typeface="Times New Roman"/>
                <a:ea typeface="Times New Roman"/>
              </a:rPr>
              <a:t>термін</a:t>
            </a:r>
            <a:r>
              <a:rPr lang="ru-RU" sz="1800" dirty="0">
                <a:latin typeface="Times New Roman"/>
                <a:ea typeface="Times New Roman"/>
              </a:rPr>
              <a:t> </a:t>
            </a:r>
            <a:r>
              <a:rPr lang="ru-RU" sz="1800" dirty="0" err="1">
                <a:latin typeface="Times New Roman"/>
                <a:ea typeface="Times New Roman"/>
              </a:rPr>
              <a:t>окупності</a:t>
            </a:r>
            <a:r>
              <a:rPr lang="ru-RU" sz="1800" dirty="0">
                <a:latin typeface="Times New Roman"/>
                <a:ea typeface="Times New Roman"/>
              </a:rPr>
              <a:t>. </a:t>
            </a:r>
            <a:r>
              <a:rPr lang="uk-UA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uk-UA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-проекту.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uk-UA" sz="4000" b="1" i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uk-UA" sz="3600" b="1" i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329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показників ефективності діяльності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26692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середньомісячного прибутку </a:t>
            </a:r>
            <a:r>
              <a:rPr lang="uk-UA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може бути меншим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розмір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мінімальної заробітної плати</a:t>
            </a:r>
          </a:p>
          <a:p>
            <a:pPr marL="0" indent="0">
              <a:buNone/>
            </a:pPr>
            <a:endParaRPr lang="uk-UA" b="1" dirty="0"/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 тоді, працюючи найманим працівником, підприємець гарантовано отримував би більше, і втрачається сенс втілення такої бізнес-ідеї.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556792"/>
            <a:ext cx="2670279" cy="4523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5245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344816" cy="1143000"/>
          </a:xfrm>
        </p:spPr>
        <p:txBody>
          <a:bodyPr>
            <a:normAutofit/>
          </a:bodyPr>
          <a:lstStyle/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Критичні значення фінансових показників ефективності діяльності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0801636"/>
              </p:ext>
            </p:extLst>
          </p:nvPr>
        </p:nvGraphicFramePr>
        <p:xfrm>
          <a:off x="755576" y="1844824"/>
          <a:ext cx="8075240" cy="2633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297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Показник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Обрахунок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672"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Середньомісячний прибуток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8000</a:t>
                      </a:r>
                      <a:r>
                        <a:rPr lang="uk-UA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грн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336"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Рентабельність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</a:t>
                      </a:r>
                      <a:r>
                        <a:rPr lang="en-US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15%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9532"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Термін окупності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 3 </a:t>
                      </a:r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років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5255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A15122-F016-449A-93FB-337416860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Практичне завдання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E2C9A72-EF25-4A75-8DFD-F22563327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1.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Обрахуйте показники прибутку, рентабельності, терміну окупності для Вашого бізнес-проекту.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Порівняйте отримані показники із критичними значеннями та середніми значеннями в галузі</a:t>
            </a:r>
          </a:p>
        </p:txBody>
      </p:sp>
    </p:spTree>
    <p:extLst>
      <p:ext uri="{BB962C8B-B14F-4D97-AF65-F5344CB8AC3E}">
        <p14:creationId xmlns:p14="http://schemas.microsoft.com/office/powerpoint/2010/main" val="1978485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та види ефекту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(від лат.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еffectus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виконання, дія) означає результат, наслідок певних причин, дій.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Економічний ефект – виражений у вартісній (грошової) формі результат будь-яких дій (зокрема, господарських заходів). </a:t>
            </a:r>
          </a:p>
          <a:p>
            <a:pPr marL="0" indent="0" algn="ctr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 = Р – З  </a:t>
            </a:r>
          </a:p>
        </p:txBody>
      </p:sp>
    </p:spTree>
    <p:extLst>
      <p:ext uri="{BB962C8B-B14F-4D97-AF65-F5344CB8AC3E}">
        <p14:creationId xmlns:p14="http://schemas.microsoft.com/office/powerpoint/2010/main" val="950652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6" y="533400"/>
            <a:ext cx="7571184" cy="5597525"/>
          </a:xfrm>
        </p:spPr>
        <p:txBody>
          <a:bodyPr/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 ефективність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вид ефективності, що характеризує результативність діяльності економічних систем (підприємств, територій, національної економіки). 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Еф = Е / З</a:t>
            </a:r>
          </a:p>
        </p:txBody>
      </p:sp>
    </p:spTree>
    <p:extLst>
      <p:ext uri="{BB962C8B-B14F-4D97-AF65-F5344CB8AC3E}">
        <p14:creationId xmlns:p14="http://schemas.microsoft.com/office/powerpoint/2010/main" val="1984759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404664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Різниця між доходом і прибутком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93518879"/>
              </p:ext>
            </p:extLst>
          </p:nvPr>
        </p:nvGraphicFramePr>
        <p:xfrm>
          <a:off x="1835696" y="1628800"/>
          <a:ext cx="6233120" cy="41249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7343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Фынансовы результати.bmp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115616" y="1223473"/>
            <a:ext cx="7622314" cy="4534900"/>
          </a:xfrm>
        </p:spPr>
      </p:pic>
    </p:spTree>
    <p:extLst>
      <p:ext uri="{BB962C8B-B14F-4D97-AF65-F5344CB8AC3E}">
        <p14:creationId xmlns:p14="http://schemas.microsoft.com/office/powerpoint/2010/main" val="3404265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043608" y="1005406"/>
            <a:ext cx="7776864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Рентабельність продукці</a:t>
            </a:r>
            <a:r>
              <a:rPr kumimoji="0" lang="uk-UA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ї </a:t>
            </a: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- це відношення загальної суми прибутку до витрат виробництва і реалізації продукції (відносна величина прибутку, що припадає на 1 грн. поточних витрат):</a:t>
            </a:r>
            <a:endParaRPr kumimoji="0" 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'є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54483"/>
              </p:ext>
            </p:extLst>
          </p:nvPr>
        </p:nvGraphicFramePr>
        <p:xfrm>
          <a:off x="1840082" y="4293096"/>
          <a:ext cx="6507443" cy="10426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Формула" r:id="rId3" imgW="2628900" imgH="431800" progId="Equation.3">
                  <p:embed/>
                </p:oleObj>
              </mc:Choice>
              <mc:Fallback>
                <p:oleObj name="Формула" r:id="rId3" imgW="26289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0082" y="4293096"/>
                        <a:ext cx="6507443" cy="10426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956933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2910" y="836712"/>
            <a:ext cx="7467600" cy="1143000"/>
          </a:xfrm>
        </p:spPr>
        <p:txBody>
          <a:bodyPr/>
          <a:lstStyle/>
          <a:p>
            <a:pPr algn="ctr"/>
            <a:r>
              <a:rPr lang="uk-UA" dirty="0">
                <a:solidFill>
                  <a:schemeClr val="accent1">
                    <a:lumMod val="75000"/>
                  </a:schemeClr>
                </a:solidFill>
                <a:latin typeface="e-Ukraine" panose="00000500000000000000" pitchFamily="50" charset="-52"/>
              </a:rPr>
              <a:t>Види рентабельності</a:t>
            </a:r>
          </a:p>
        </p:txBody>
      </p:sp>
      <p:graphicFrame>
        <p:nvGraphicFramePr>
          <p:cNvPr id="2050" name="Object 2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64601907"/>
              </p:ext>
            </p:extLst>
          </p:nvPr>
        </p:nvGraphicFramePr>
        <p:xfrm>
          <a:off x="1100137" y="2393950"/>
          <a:ext cx="7360295" cy="328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Рисунок" r:id="rId3" imgW="6181344" imgH="3285744" progId="Word.Picture.8">
                  <p:embed/>
                </p:oleObj>
              </mc:Choice>
              <mc:Fallback>
                <p:oleObj name="Рисунок" r:id="rId3" imgW="6181344" imgH="3285744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0137" y="2393950"/>
                        <a:ext cx="7360295" cy="3286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4993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 окупності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того, щоб визначити через який час вкладені інвестиції окуплять себе необхідно розрахувати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 окупності інвестицій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Термін окупності розраховується у місяцях за формулою: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То = ПІ/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СмЧП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ПІ – сума початкових інвестицій;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СмЧП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середньомісячний чистий прибуток.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264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344816" cy="1143000"/>
          </a:xfrm>
        </p:spPr>
        <p:txBody>
          <a:bodyPr>
            <a:normAutofit/>
          </a:bodyPr>
          <a:lstStyle/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Обрахунок фінансових показників ефективності діяльності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8460866"/>
              </p:ext>
            </p:extLst>
          </p:nvPr>
        </p:nvGraphicFramePr>
        <p:xfrm>
          <a:off x="457200" y="1600200"/>
          <a:ext cx="8075240" cy="3794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9646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Показник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Обрахунок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1881"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Середньомісячна виручка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Виручка за три роки /36</a:t>
                      </a:r>
                      <a:r>
                        <a:rPr lang="uk-UA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місяців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646"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Прибуток</a:t>
                      </a:r>
                      <a:r>
                        <a:rPr lang="uk-UA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три роки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Виручка за три роки – Витрати за три роки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1881"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Середньомісячний прибуток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Прибуток за три роки / 36 місяців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646"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Рентабельність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Прибуток</a:t>
                      </a:r>
                      <a:r>
                        <a:rPr lang="uk-UA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 Витрати*100%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646"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Початкові</a:t>
                      </a:r>
                      <a:r>
                        <a:rPr lang="uk-UA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інвестиції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Кошти гранту + Власний внесок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2597"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Термін окупності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Початкові інвестиції/Середньомісячний прибуток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98762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348</Words>
  <Application>Microsoft Office PowerPoint</Application>
  <PresentationFormat>Екран (4:3)</PresentationFormat>
  <Paragraphs>55</Paragraphs>
  <Slides>12</Slides>
  <Notes>0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2</vt:i4>
      </vt:variant>
      <vt:variant>
        <vt:lpstr>Заголовки слайдів</vt:lpstr>
      </vt:variant>
      <vt:variant>
        <vt:i4>12</vt:i4>
      </vt:variant>
    </vt:vector>
  </HeadingPairs>
  <TitlesOfParts>
    <vt:vector size="19" baseType="lpstr">
      <vt:lpstr>Arial</vt:lpstr>
      <vt:lpstr>Calibri</vt:lpstr>
      <vt:lpstr>e-Ukraine</vt:lpstr>
      <vt:lpstr>Times New Roman</vt:lpstr>
      <vt:lpstr>Тема Office</vt:lpstr>
      <vt:lpstr>Формула</vt:lpstr>
      <vt:lpstr>Рисунок</vt:lpstr>
      <vt:lpstr>Презентація PowerPoint</vt:lpstr>
      <vt:lpstr>Поняття та види ефекту</vt:lpstr>
      <vt:lpstr>Презентація PowerPoint</vt:lpstr>
      <vt:lpstr>Різниця між доходом і прибутком</vt:lpstr>
      <vt:lpstr>Презентація PowerPoint</vt:lpstr>
      <vt:lpstr>Презентація PowerPoint</vt:lpstr>
      <vt:lpstr>Види рентабельності</vt:lpstr>
      <vt:lpstr>Термін окупності</vt:lpstr>
      <vt:lpstr>Обрахунок фінансових показників ефективності діяльності</vt:lpstr>
      <vt:lpstr>Аналіз показників ефективності діяльності</vt:lpstr>
      <vt:lpstr>Критичні значення фінансових показників ефективності діяльності</vt:lpstr>
      <vt:lpstr>Практичне завдання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Пользователь Windows</dc:creator>
  <cp:lastModifiedBy>Natalia</cp:lastModifiedBy>
  <cp:revision>48</cp:revision>
  <dcterms:created xsi:type="dcterms:W3CDTF">2024-03-15T07:00:30Z</dcterms:created>
  <dcterms:modified xsi:type="dcterms:W3CDTF">2024-03-28T20:32:33Z</dcterms:modified>
</cp:coreProperties>
</file>