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p:scale>
          <a:sx n="64" d="100"/>
          <a:sy n="64" d="100"/>
        </p:scale>
        <p:origin x="-384" y="156"/>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565525" cy="73183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4660900" y="0"/>
            <a:ext cx="3567113" cy="731838"/>
          </a:xfrm>
          <a:prstGeom prst="rect">
            <a:avLst/>
          </a:prstGeom>
        </p:spPr>
        <p:txBody>
          <a:bodyPr vert="horz" lIns="91440" tIns="45720" rIns="91440" bIns="45720" rtlCol="0"/>
          <a:lstStyle>
            <a:lvl1pPr algn="r">
              <a:defRPr sz="1200"/>
            </a:lvl1pPr>
          </a:lstStyle>
          <a:p>
            <a:fld id="{E96ADE8C-6639-46A5-934E-CBDCB5FAC90A}" type="datetimeFigureOut">
              <a:rPr lang="uk-UA" smtClean="0"/>
              <a:t>30.04.2024</a:t>
            </a:fld>
            <a:endParaRPr lang="uk-UA"/>
          </a:p>
        </p:txBody>
      </p:sp>
      <p:sp>
        <p:nvSpPr>
          <p:cNvPr id="4" name="Образ слайда 3"/>
          <p:cNvSpPr>
            <a:spLocks noGrp="1" noRot="1" noChangeAspect="1"/>
          </p:cNvSpPr>
          <p:nvPr>
            <p:ph type="sldImg" idx="2"/>
          </p:nvPr>
        </p:nvSpPr>
        <p:spPr>
          <a:xfrm>
            <a:off x="-762000" y="1096963"/>
            <a:ext cx="9753600" cy="54864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822325" y="6950075"/>
            <a:ext cx="6584950" cy="6583363"/>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13896975"/>
            <a:ext cx="3565525" cy="73025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4660900" y="13896975"/>
            <a:ext cx="3567113" cy="730250"/>
          </a:xfrm>
          <a:prstGeom prst="rect">
            <a:avLst/>
          </a:prstGeom>
        </p:spPr>
        <p:txBody>
          <a:bodyPr vert="horz" lIns="91440" tIns="45720" rIns="91440" bIns="45720" rtlCol="0" anchor="b"/>
          <a:lstStyle>
            <a:lvl1pPr algn="r">
              <a:defRPr sz="1200"/>
            </a:lvl1pPr>
          </a:lstStyle>
          <a:p>
            <a:fld id="{916E2EB7-7CB4-4443-9295-31B9673A622E}" type="slidenum">
              <a:rPr lang="uk-UA" smtClean="0"/>
              <a:t>‹#›</a:t>
            </a:fld>
            <a:endParaRPr lang="uk-UA"/>
          </a:p>
        </p:txBody>
      </p:sp>
    </p:spTree>
    <p:extLst>
      <p:ext uri="{BB962C8B-B14F-4D97-AF65-F5344CB8AC3E}">
        <p14:creationId xmlns:p14="http://schemas.microsoft.com/office/powerpoint/2010/main" val="2113665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pic>
        <p:nvPicPr>
          <p:cNvPr id="4" name="Image 1" descr="preencoded.png"/>
          <p:cNvPicPr>
            <a:picLocks noChangeAspect="1"/>
          </p:cNvPicPr>
          <p:nvPr/>
        </p:nvPicPr>
        <p:blipFill>
          <a:blip r:embed="rId4"/>
          <a:stretch>
            <a:fillRect/>
          </a:stretch>
        </p:blipFill>
        <p:spPr>
          <a:xfrm>
            <a:off x="9151620" y="0"/>
            <a:ext cx="5486400" cy="8229600"/>
          </a:xfrm>
          <a:prstGeom prst="rect">
            <a:avLst/>
          </a:prstGeom>
        </p:spPr>
      </p:pic>
      <p:sp>
        <p:nvSpPr>
          <p:cNvPr id="5" name="Text 1"/>
          <p:cNvSpPr/>
          <p:nvPr/>
        </p:nvSpPr>
        <p:spPr>
          <a:xfrm>
            <a:off x="833199" y="823793"/>
            <a:ext cx="7477601" cy="3832860"/>
          </a:xfrm>
          <a:prstGeom prst="rect">
            <a:avLst/>
          </a:prstGeom>
          <a:noFill/>
          <a:ln/>
        </p:spPr>
        <p:txBody>
          <a:bodyPr wrap="square" rtlCol="0" anchor="t"/>
          <a:lstStyle/>
          <a:p>
            <a:pPr marL="0" indent="0">
              <a:lnSpc>
                <a:spcPts val="7545"/>
              </a:lnSpc>
              <a:buNone/>
            </a:pPr>
            <a:r>
              <a:rPr lang="en-US" sz="6036" dirty="0">
                <a:solidFill>
                  <a:srgbClr val="5C4E3D"/>
                </a:solidFill>
                <a:latin typeface="Libre Baskerville" pitchFamily="34" charset="0"/>
                <a:ea typeface="Libre Baskerville" pitchFamily="34" charset="-122"/>
                <a:cs typeface="Libre Baskerville" pitchFamily="34" charset="-120"/>
              </a:rPr>
              <a:t>Основи Промптингу для Генеративних Моделей ШІ</a:t>
            </a:r>
            <a:endParaRPr lang="en-US" sz="6036" dirty="0"/>
          </a:p>
        </p:txBody>
      </p:sp>
      <p:sp>
        <p:nvSpPr>
          <p:cNvPr id="6" name="Text 2"/>
          <p:cNvSpPr/>
          <p:nvPr/>
        </p:nvSpPr>
        <p:spPr>
          <a:xfrm>
            <a:off x="833199" y="4989909"/>
            <a:ext cx="7477601" cy="1777008"/>
          </a:xfrm>
          <a:prstGeom prst="rect">
            <a:avLst/>
          </a:prstGeom>
          <a:noFill/>
          <a:ln/>
        </p:spPr>
        <p:txBody>
          <a:bodyPr wrap="square" rtlCol="0" anchor="t"/>
          <a:lstStyle/>
          <a:p>
            <a:pPr marL="0" indent="0">
              <a:lnSpc>
                <a:spcPts val="2799"/>
              </a:lnSpc>
              <a:buNone/>
            </a:pPr>
            <a:r>
              <a:rPr lang="en-US" sz="1750" dirty="0">
                <a:solidFill>
                  <a:srgbClr val="454240"/>
                </a:solidFill>
                <a:latin typeface="DM Sans" pitchFamily="34" charset="0"/>
                <a:ea typeface="DM Sans" pitchFamily="34" charset="-122"/>
                <a:cs typeface="DM Sans" pitchFamily="34" charset="-120"/>
              </a:rPr>
              <a:t>Промптинг - це мистецтво написання інструкцій для генеративних моделей ШІ, щоб вони створювали бажані результати. Це дозволяє користувачам отримувати точні, оригінальні та креативні виходи від моделей ШІ. Вивчаючи основи промптингу, ми можемо ефективно застосовувати ці потужні інструменти в різних сферах.</a:t>
            </a:r>
            <a:endParaRPr lang="en-US" sz="1750" dirty="0"/>
          </a:p>
        </p:txBody>
      </p:sp>
      <p:sp>
        <p:nvSpPr>
          <p:cNvPr id="7" name="Shape 3"/>
          <p:cNvSpPr/>
          <p:nvPr/>
        </p:nvSpPr>
        <p:spPr>
          <a:xfrm>
            <a:off x="833199" y="7033498"/>
            <a:ext cx="355402" cy="355402"/>
          </a:xfrm>
          <a:prstGeom prst="roundRect">
            <a:avLst>
              <a:gd name="adj" fmla="val 25726039"/>
            </a:avLst>
          </a:prstGeom>
          <a:noFill/>
          <a:ln w="7620">
            <a:solidFill>
              <a:srgbClr val="FFFFFF"/>
            </a:solidFill>
            <a:prstDash val="solid"/>
          </a:ln>
        </p:spPr>
      </p:sp>
      <p:sp>
        <p:nvSpPr>
          <p:cNvPr id="9" name="Text 4"/>
          <p:cNvSpPr/>
          <p:nvPr/>
        </p:nvSpPr>
        <p:spPr>
          <a:xfrm>
            <a:off x="1299686" y="7016829"/>
            <a:ext cx="2419469" cy="388858"/>
          </a:xfrm>
          <a:prstGeom prst="rect">
            <a:avLst/>
          </a:prstGeom>
          <a:noFill/>
          <a:ln/>
        </p:spPr>
        <p:txBody>
          <a:bodyPr wrap="none" rtlCol="0" anchor="t"/>
          <a:lstStyle/>
          <a:p>
            <a:pPr marL="0" indent="0" algn="l">
              <a:lnSpc>
                <a:spcPts val="3062"/>
              </a:lnSpc>
              <a:buNone/>
            </a:pPr>
            <a:endParaRPr lang="en-US" sz="2187"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
        <p:nvSpPr>
          <p:cNvPr id="4" name="Text 1"/>
          <p:cNvSpPr/>
          <p:nvPr/>
        </p:nvSpPr>
        <p:spPr>
          <a:xfrm>
            <a:off x="2037993" y="1094065"/>
            <a:ext cx="10554414" cy="1388745"/>
          </a:xfrm>
          <a:prstGeom prst="rect">
            <a:avLst/>
          </a:prstGeom>
          <a:noFill/>
          <a:ln/>
        </p:spPr>
        <p:txBody>
          <a:bodyPr wrap="square" rtlCol="0" anchor="t"/>
          <a:lstStyle/>
          <a:p>
            <a:pPr marL="0" indent="0">
              <a:lnSpc>
                <a:spcPts val="5468"/>
              </a:lnSpc>
              <a:buNone/>
            </a:pPr>
            <a:r>
              <a:rPr lang="en-US" sz="4374" dirty="0">
                <a:solidFill>
                  <a:srgbClr val="5C4E3D"/>
                </a:solidFill>
                <a:latin typeface="Libre Baskerville" pitchFamily="34" charset="0"/>
                <a:ea typeface="Libre Baskerville" pitchFamily="34" charset="-122"/>
                <a:cs typeface="Libre Baskerville" pitchFamily="34" charset="-120"/>
              </a:rPr>
              <a:t>Основи Промптингу: Структура та Ключові Елементи</a:t>
            </a:r>
            <a:endParaRPr lang="en-US" sz="4374" dirty="0"/>
          </a:p>
        </p:txBody>
      </p:sp>
      <p:sp>
        <p:nvSpPr>
          <p:cNvPr id="5" name="Shape 2"/>
          <p:cNvSpPr/>
          <p:nvPr/>
        </p:nvSpPr>
        <p:spPr>
          <a:xfrm>
            <a:off x="7293054" y="2927152"/>
            <a:ext cx="44410" cy="4208383"/>
          </a:xfrm>
          <a:prstGeom prst="roundRect">
            <a:avLst>
              <a:gd name="adj" fmla="val 225151"/>
            </a:avLst>
          </a:prstGeom>
          <a:solidFill>
            <a:srgbClr val="DDD3BA"/>
          </a:solidFill>
          <a:ln/>
        </p:spPr>
      </p:sp>
      <p:sp>
        <p:nvSpPr>
          <p:cNvPr id="6" name="Shape 3"/>
          <p:cNvSpPr/>
          <p:nvPr/>
        </p:nvSpPr>
        <p:spPr>
          <a:xfrm>
            <a:off x="6287631" y="3328452"/>
            <a:ext cx="777597" cy="44410"/>
          </a:xfrm>
          <a:prstGeom prst="roundRect">
            <a:avLst>
              <a:gd name="adj" fmla="val 225151"/>
            </a:avLst>
          </a:prstGeom>
          <a:solidFill>
            <a:srgbClr val="DDD3BA"/>
          </a:solidFill>
          <a:ln/>
        </p:spPr>
      </p:sp>
      <p:sp>
        <p:nvSpPr>
          <p:cNvPr id="7" name="Shape 4"/>
          <p:cNvSpPr/>
          <p:nvPr/>
        </p:nvSpPr>
        <p:spPr>
          <a:xfrm>
            <a:off x="7065228" y="3100745"/>
            <a:ext cx="499943" cy="499943"/>
          </a:xfrm>
          <a:prstGeom prst="roundRect">
            <a:avLst>
              <a:gd name="adj" fmla="val 20000"/>
            </a:avLst>
          </a:prstGeom>
          <a:solidFill>
            <a:srgbClr val="F7EDD4"/>
          </a:solidFill>
          <a:ln w="7620">
            <a:solidFill>
              <a:srgbClr val="DDD3BA"/>
            </a:solidFill>
            <a:prstDash val="solid"/>
          </a:ln>
        </p:spPr>
      </p:sp>
      <p:sp>
        <p:nvSpPr>
          <p:cNvPr id="8" name="Text 5"/>
          <p:cNvSpPr/>
          <p:nvPr/>
        </p:nvSpPr>
        <p:spPr>
          <a:xfrm>
            <a:off x="7240845" y="3142417"/>
            <a:ext cx="148709" cy="416481"/>
          </a:xfrm>
          <a:prstGeom prst="rect">
            <a:avLst/>
          </a:prstGeom>
          <a:noFill/>
          <a:ln/>
        </p:spPr>
        <p:txBody>
          <a:bodyPr wrap="none" rtlCol="0" anchor="t"/>
          <a:lstStyle/>
          <a:p>
            <a:pPr marL="0" indent="0" algn="ctr">
              <a:lnSpc>
                <a:spcPts val="3281"/>
              </a:lnSpc>
              <a:buNone/>
            </a:pPr>
            <a:r>
              <a:rPr lang="en-US" sz="2624" dirty="0">
                <a:solidFill>
                  <a:srgbClr val="454240"/>
                </a:solidFill>
                <a:latin typeface="Libre Baskerville" pitchFamily="34" charset="0"/>
                <a:ea typeface="Libre Baskerville" pitchFamily="34" charset="-122"/>
                <a:cs typeface="Libre Baskerville" pitchFamily="34" charset="-120"/>
              </a:rPr>
              <a:t>1</a:t>
            </a:r>
            <a:endParaRPr lang="en-US" sz="2624" dirty="0"/>
          </a:p>
        </p:txBody>
      </p:sp>
      <p:sp>
        <p:nvSpPr>
          <p:cNvPr id="9" name="Text 6"/>
          <p:cNvSpPr/>
          <p:nvPr/>
        </p:nvSpPr>
        <p:spPr>
          <a:xfrm>
            <a:off x="3315653" y="3149322"/>
            <a:ext cx="2777490" cy="347186"/>
          </a:xfrm>
          <a:prstGeom prst="rect">
            <a:avLst/>
          </a:prstGeom>
          <a:noFill/>
          <a:ln/>
        </p:spPr>
        <p:txBody>
          <a:bodyPr wrap="none" rtlCol="0" anchor="t"/>
          <a:lstStyle/>
          <a:p>
            <a:pPr marL="0" indent="0" algn="r">
              <a:lnSpc>
                <a:spcPts val="2734"/>
              </a:lnSpc>
              <a:buNone/>
            </a:pPr>
            <a:r>
              <a:rPr lang="en-US" sz="2187" dirty="0">
                <a:solidFill>
                  <a:srgbClr val="454240"/>
                </a:solidFill>
                <a:latin typeface="Libre Baskerville" pitchFamily="34" charset="0"/>
                <a:ea typeface="Libre Baskerville" pitchFamily="34" charset="-122"/>
                <a:cs typeface="Libre Baskerville" pitchFamily="34" charset="-120"/>
              </a:rPr>
              <a:t>Точність</a:t>
            </a:r>
            <a:endParaRPr lang="en-US" sz="2187" dirty="0"/>
          </a:p>
        </p:txBody>
      </p:sp>
      <p:sp>
        <p:nvSpPr>
          <p:cNvPr id="10" name="Text 7"/>
          <p:cNvSpPr/>
          <p:nvPr/>
        </p:nvSpPr>
        <p:spPr>
          <a:xfrm>
            <a:off x="2037993" y="3629739"/>
            <a:ext cx="4055150" cy="1066205"/>
          </a:xfrm>
          <a:prstGeom prst="rect">
            <a:avLst/>
          </a:prstGeom>
          <a:noFill/>
          <a:ln/>
        </p:spPr>
        <p:txBody>
          <a:bodyPr wrap="square" rtlCol="0" anchor="t"/>
          <a:lstStyle/>
          <a:p>
            <a:pPr marL="0" indent="0" algn="r">
              <a:lnSpc>
                <a:spcPts val="2799"/>
              </a:lnSpc>
              <a:buNone/>
            </a:pPr>
            <a:r>
              <a:rPr lang="en-US" sz="1750" dirty="0">
                <a:solidFill>
                  <a:srgbClr val="454240"/>
                </a:solidFill>
                <a:latin typeface="DM Sans" pitchFamily="34" charset="0"/>
                <a:ea typeface="DM Sans" pitchFamily="34" charset="-122"/>
                <a:cs typeface="DM Sans" pitchFamily="34" charset="-120"/>
              </a:rPr>
              <a:t>Чіткість та деталізація промпта є вирішальними для отримання бажаних результатів від моделі.</a:t>
            </a:r>
            <a:endParaRPr lang="en-US" sz="1750" dirty="0"/>
          </a:p>
        </p:txBody>
      </p:sp>
      <p:sp>
        <p:nvSpPr>
          <p:cNvPr id="11" name="Shape 8"/>
          <p:cNvSpPr/>
          <p:nvPr/>
        </p:nvSpPr>
        <p:spPr>
          <a:xfrm>
            <a:off x="7565172" y="4439305"/>
            <a:ext cx="777597" cy="44410"/>
          </a:xfrm>
          <a:prstGeom prst="roundRect">
            <a:avLst>
              <a:gd name="adj" fmla="val 225151"/>
            </a:avLst>
          </a:prstGeom>
          <a:solidFill>
            <a:srgbClr val="DDD3BA"/>
          </a:solidFill>
          <a:ln/>
        </p:spPr>
      </p:sp>
      <p:sp>
        <p:nvSpPr>
          <p:cNvPr id="12" name="Shape 9"/>
          <p:cNvSpPr/>
          <p:nvPr/>
        </p:nvSpPr>
        <p:spPr>
          <a:xfrm>
            <a:off x="7065228" y="4211598"/>
            <a:ext cx="499943" cy="499943"/>
          </a:xfrm>
          <a:prstGeom prst="roundRect">
            <a:avLst>
              <a:gd name="adj" fmla="val 20000"/>
            </a:avLst>
          </a:prstGeom>
          <a:solidFill>
            <a:srgbClr val="F7EDD4"/>
          </a:solidFill>
          <a:ln w="7620">
            <a:solidFill>
              <a:srgbClr val="DDD3BA"/>
            </a:solidFill>
            <a:prstDash val="solid"/>
          </a:ln>
        </p:spPr>
      </p:sp>
      <p:sp>
        <p:nvSpPr>
          <p:cNvPr id="13" name="Text 10"/>
          <p:cNvSpPr/>
          <p:nvPr/>
        </p:nvSpPr>
        <p:spPr>
          <a:xfrm>
            <a:off x="7212509" y="4253270"/>
            <a:ext cx="205383" cy="416481"/>
          </a:xfrm>
          <a:prstGeom prst="rect">
            <a:avLst/>
          </a:prstGeom>
          <a:noFill/>
          <a:ln/>
        </p:spPr>
        <p:txBody>
          <a:bodyPr wrap="none" rtlCol="0" anchor="t"/>
          <a:lstStyle/>
          <a:p>
            <a:pPr marL="0" indent="0" algn="ctr">
              <a:lnSpc>
                <a:spcPts val="3281"/>
              </a:lnSpc>
              <a:buNone/>
            </a:pPr>
            <a:r>
              <a:rPr lang="en-US" sz="2624" dirty="0">
                <a:solidFill>
                  <a:srgbClr val="454240"/>
                </a:solidFill>
                <a:latin typeface="Libre Baskerville" pitchFamily="34" charset="0"/>
                <a:ea typeface="Libre Baskerville" pitchFamily="34" charset="-122"/>
                <a:cs typeface="Libre Baskerville" pitchFamily="34" charset="-120"/>
              </a:rPr>
              <a:t>2</a:t>
            </a:r>
            <a:endParaRPr lang="en-US" sz="2624" dirty="0"/>
          </a:p>
        </p:txBody>
      </p:sp>
      <p:sp>
        <p:nvSpPr>
          <p:cNvPr id="14" name="Text 11"/>
          <p:cNvSpPr/>
          <p:nvPr/>
        </p:nvSpPr>
        <p:spPr>
          <a:xfrm>
            <a:off x="8537258" y="4260175"/>
            <a:ext cx="2777490" cy="347186"/>
          </a:xfrm>
          <a:prstGeom prst="rect">
            <a:avLst/>
          </a:prstGeom>
          <a:noFill/>
          <a:ln/>
        </p:spPr>
        <p:txBody>
          <a:bodyPr wrap="none" rtlCol="0" anchor="t"/>
          <a:lstStyle/>
          <a:p>
            <a:pPr marL="0" indent="0" algn="l">
              <a:lnSpc>
                <a:spcPts val="2734"/>
              </a:lnSpc>
              <a:buNone/>
            </a:pPr>
            <a:r>
              <a:rPr lang="en-US" sz="2187" dirty="0">
                <a:solidFill>
                  <a:srgbClr val="454240"/>
                </a:solidFill>
                <a:latin typeface="Libre Baskerville" pitchFamily="34" charset="0"/>
                <a:ea typeface="Libre Baskerville" pitchFamily="34" charset="-122"/>
                <a:cs typeface="Libre Baskerville" pitchFamily="34" charset="-120"/>
              </a:rPr>
              <a:t>Контекст</a:t>
            </a:r>
            <a:endParaRPr lang="en-US" sz="2187" dirty="0"/>
          </a:p>
        </p:txBody>
      </p:sp>
      <p:sp>
        <p:nvSpPr>
          <p:cNvPr id="15" name="Text 12"/>
          <p:cNvSpPr/>
          <p:nvPr/>
        </p:nvSpPr>
        <p:spPr>
          <a:xfrm>
            <a:off x="8537258" y="4740593"/>
            <a:ext cx="4055150" cy="1066205"/>
          </a:xfrm>
          <a:prstGeom prst="rect">
            <a:avLst/>
          </a:prstGeom>
          <a:noFill/>
          <a:ln/>
        </p:spPr>
        <p:txBody>
          <a:bodyPr wrap="square" rtlCol="0" anchor="t"/>
          <a:lstStyle/>
          <a:p>
            <a:pPr marL="0" indent="0" algn="l">
              <a:lnSpc>
                <a:spcPts val="2799"/>
              </a:lnSpc>
              <a:buNone/>
            </a:pPr>
            <a:r>
              <a:rPr lang="en-US" sz="1750" dirty="0">
                <a:solidFill>
                  <a:srgbClr val="454240"/>
                </a:solidFill>
                <a:latin typeface="DM Sans" pitchFamily="34" charset="0"/>
                <a:ea typeface="DM Sans" pitchFamily="34" charset="-122"/>
                <a:cs typeface="DM Sans" pitchFamily="34" charset="-120"/>
              </a:rPr>
              <a:t>Надання достатнього контексту допомагає моделі правильно зрозуміти та виконати завдання.</a:t>
            </a:r>
            <a:endParaRPr lang="en-US" sz="1750" dirty="0"/>
          </a:p>
        </p:txBody>
      </p:sp>
      <p:sp>
        <p:nvSpPr>
          <p:cNvPr id="16" name="Shape 13"/>
          <p:cNvSpPr/>
          <p:nvPr/>
        </p:nvSpPr>
        <p:spPr>
          <a:xfrm>
            <a:off x="6287631" y="5545872"/>
            <a:ext cx="777597" cy="44410"/>
          </a:xfrm>
          <a:prstGeom prst="roundRect">
            <a:avLst>
              <a:gd name="adj" fmla="val 225151"/>
            </a:avLst>
          </a:prstGeom>
          <a:solidFill>
            <a:srgbClr val="DDD3BA"/>
          </a:solidFill>
          <a:ln/>
        </p:spPr>
      </p:sp>
      <p:sp>
        <p:nvSpPr>
          <p:cNvPr id="17" name="Shape 14"/>
          <p:cNvSpPr/>
          <p:nvPr/>
        </p:nvSpPr>
        <p:spPr>
          <a:xfrm>
            <a:off x="7065228" y="5318165"/>
            <a:ext cx="499943" cy="499943"/>
          </a:xfrm>
          <a:prstGeom prst="roundRect">
            <a:avLst>
              <a:gd name="adj" fmla="val 20000"/>
            </a:avLst>
          </a:prstGeom>
          <a:solidFill>
            <a:srgbClr val="F7EDD4"/>
          </a:solidFill>
          <a:ln w="7620">
            <a:solidFill>
              <a:srgbClr val="DDD3BA"/>
            </a:solidFill>
            <a:prstDash val="solid"/>
          </a:ln>
        </p:spPr>
      </p:sp>
      <p:sp>
        <p:nvSpPr>
          <p:cNvPr id="18" name="Text 15"/>
          <p:cNvSpPr/>
          <p:nvPr/>
        </p:nvSpPr>
        <p:spPr>
          <a:xfrm>
            <a:off x="7212509" y="5359837"/>
            <a:ext cx="205383" cy="416481"/>
          </a:xfrm>
          <a:prstGeom prst="rect">
            <a:avLst/>
          </a:prstGeom>
          <a:noFill/>
          <a:ln/>
        </p:spPr>
        <p:txBody>
          <a:bodyPr wrap="none" rtlCol="0" anchor="t"/>
          <a:lstStyle/>
          <a:p>
            <a:pPr marL="0" indent="0" algn="ctr">
              <a:lnSpc>
                <a:spcPts val="3281"/>
              </a:lnSpc>
              <a:buNone/>
            </a:pPr>
            <a:r>
              <a:rPr lang="en-US" sz="2624" dirty="0">
                <a:solidFill>
                  <a:srgbClr val="454240"/>
                </a:solidFill>
                <a:latin typeface="Libre Baskerville" pitchFamily="34" charset="0"/>
                <a:ea typeface="Libre Baskerville" pitchFamily="34" charset="-122"/>
                <a:cs typeface="Libre Baskerville" pitchFamily="34" charset="-120"/>
              </a:rPr>
              <a:t>3</a:t>
            </a:r>
            <a:endParaRPr lang="en-US" sz="2624" dirty="0"/>
          </a:p>
        </p:txBody>
      </p:sp>
      <p:sp>
        <p:nvSpPr>
          <p:cNvPr id="19" name="Text 16"/>
          <p:cNvSpPr/>
          <p:nvPr/>
        </p:nvSpPr>
        <p:spPr>
          <a:xfrm>
            <a:off x="3315653" y="5366742"/>
            <a:ext cx="2777490" cy="347186"/>
          </a:xfrm>
          <a:prstGeom prst="rect">
            <a:avLst/>
          </a:prstGeom>
          <a:noFill/>
          <a:ln/>
        </p:spPr>
        <p:txBody>
          <a:bodyPr wrap="none" rtlCol="0" anchor="t"/>
          <a:lstStyle/>
          <a:p>
            <a:pPr marL="0" indent="0" algn="r">
              <a:lnSpc>
                <a:spcPts val="2734"/>
              </a:lnSpc>
              <a:buNone/>
            </a:pPr>
            <a:r>
              <a:rPr lang="en-US" sz="2187" dirty="0">
                <a:solidFill>
                  <a:srgbClr val="454240"/>
                </a:solidFill>
                <a:latin typeface="Libre Baskerville" pitchFamily="34" charset="0"/>
                <a:ea typeface="Libre Baskerville" pitchFamily="34" charset="-122"/>
                <a:cs typeface="Libre Baskerville" pitchFamily="34" charset="-120"/>
              </a:rPr>
              <a:t>Креативність</a:t>
            </a:r>
            <a:endParaRPr lang="en-US" sz="2187" dirty="0"/>
          </a:p>
        </p:txBody>
      </p:sp>
      <p:sp>
        <p:nvSpPr>
          <p:cNvPr id="20" name="Text 17"/>
          <p:cNvSpPr/>
          <p:nvPr/>
        </p:nvSpPr>
        <p:spPr>
          <a:xfrm>
            <a:off x="2037993" y="5847159"/>
            <a:ext cx="4055150" cy="1066205"/>
          </a:xfrm>
          <a:prstGeom prst="rect">
            <a:avLst/>
          </a:prstGeom>
          <a:noFill/>
          <a:ln/>
        </p:spPr>
        <p:txBody>
          <a:bodyPr wrap="square" rtlCol="0" anchor="t"/>
          <a:lstStyle/>
          <a:p>
            <a:pPr marL="0" indent="0" algn="r">
              <a:lnSpc>
                <a:spcPts val="2799"/>
              </a:lnSpc>
              <a:buNone/>
            </a:pPr>
            <a:r>
              <a:rPr lang="en-US" sz="1750" dirty="0">
                <a:solidFill>
                  <a:srgbClr val="454240"/>
                </a:solidFill>
                <a:latin typeface="DM Sans" pitchFamily="34" charset="0"/>
                <a:ea typeface="DM Sans" pitchFamily="34" charset="-122"/>
                <a:cs typeface="DM Sans" pitchFamily="34" charset="-120"/>
              </a:rPr>
              <a:t>Використання творчих та нестандартних підходів у промптах стимулює модель до оригінальності.</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
        <p:nvSpPr>
          <p:cNvPr id="4" name="Text 1"/>
          <p:cNvSpPr/>
          <p:nvPr/>
        </p:nvSpPr>
        <p:spPr>
          <a:xfrm>
            <a:off x="2037993" y="2047280"/>
            <a:ext cx="10554414" cy="1388745"/>
          </a:xfrm>
          <a:prstGeom prst="rect">
            <a:avLst/>
          </a:prstGeom>
          <a:noFill/>
          <a:ln/>
        </p:spPr>
        <p:txBody>
          <a:bodyPr wrap="square" rtlCol="0" anchor="t"/>
          <a:lstStyle/>
          <a:p>
            <a:pPr marL="0" indent="0">
              <a:lnSpc>
                <a:spcPts val="5468"/>
              </a:lnSpc>
              <a:buNone/>
            </a:pPr>
            <a:r>
              <a:rPr lang="en-US" sz="4374" dirty="0">
                <a:solidFill>
                  <a:srgbClr val="5C4E3D"/>
                </a:solidFill>
                <a:latin typeface="Libre Baskerville" pitchFamily="34" charset="0"/>
                <a:ea typeface="Libre Baskerville" pitchFamily="34" charset="-122"/>
                <a:cs typeface="Libre Baskerville" pitchFamily="34" charset="-120"/>
              </a:rPr>
              <a:t>Типи Промптів: Описові, Інструктивні, Креативні</a:t>
            </a:r>
            <a:endParaRPr lang="en-US" sz="4374" dirty="0"/>
          </a:p>
        </p:txBody>
      </p:sp>
      <p:sp>
        <p:nvSpPr>
          <p:cNvPr id="5" name="Text 2"/>
          <p:cNvSpPr/>
          <p:nvPr/>
        </p:nvSpPr>
        <p:spPr>
          <a:xfrm>
            <a:off x="2037993" y="3991451"/>
            <a:ext cx="2777490" cy="347186"/>
          </a:xfrm>
          <a:prstGeom prst="rect">
            <a:avLst/>
          </a:prstGeom>
          <a:noFill/>
          <a:ln/>
        </p:spPr>
        <p:txBody>
          <a:bodyPr wrap="none" rtlCol="0" anchor="t"/>
          <a:lstStyle/>
          <a:p>
            <a:pPr marL="0" indent="0">
              <a:lnSpc>
                <a:spcPts val="2734"/>
              </a:lnSpc>
              <a:buNone/>
            </a:pPr>
            <a:r>
              <a:rPr lang="en-US" sz="2187" dirty="0">
                <a:solidFill>
                  <a:srgbClr val="5C4E3D"/>
                </a:solidFill>
                <a:latin typeface="Libre Baskerville" pitchFamily="34" charset="0"/>
                <a:ea typeface="Libre Baskerville" pitchFamily="34" charset="-122"/>
                <a:cs typeface="Libre Baskerville" pitchFamily="34" charset="-120"/>
              </a:rPr>
              <a:t>Описові Промпти</a:t>
            </a:r>
            <a:endParaRPr lang="en-US" sz="2187" dirty="0"/>
          </a:p>
        </p:txBody>
      </p:sp>
      <p:sp>
        <p:nvSpPr>
          <p:cNvPr id="6" name="Text 3"/>
          <p:cNvSpPr/>
          <p:nvPr/>
        </p:nvSpPr>
        <p:spPr>
          <a:xfrm>
            <a:off x="2037993" y="4560808"/>
            <a:ext cx="3156347" cy="1066205"/>
          </a:xfrm>
          <a:prstGeom prst="rect">
            <a:avLst/>
          </a:prstGeom>
          <a:noFill/>
          <a:ln/>
        </p:spPr>
        <p:txBody>
          <a:bodyPr wrap="square" rtlCol="0" anchor="t"/>
          <a:lstStyle/>
          <a:p>
            <a:pPr marL="0" indent="0">
              <a:lnSpc>
                <a:spcPts val="2799"/>
              </a:lnSpc>
              <a:buNone/>
            </a:pPr>
            <a:r>
              <a:rPr lang="en-US" sz="1750" dirty="0">
                <a:solidFill>
                  <a:srgbClr val="454240"/>
                </a:solidFill>
                <a:latin typeface="DM Sans" pitchFamily="34" charset="0"/>
                <a:ea typeface="DM Sans" pitchFamily="34" charset="-122"/>
                <a:cs typeface="DM Sans" pitchFamily="34" charset="-120"/>
              </a:rPr>
              <a:t>Такі промпти фокусуються на деталях, стилі та естетиці бажаного результату.</a:t>
            </a:r>
            <a:endParaRPr lang="en-US" sz="1750" dirty="0"/>
          </a:p>
        </p:txBody>
      </p:sp>
      <p:sp>
        <p:nvSpPr>
          <p:cNvPr id="7" name="Text 4"/>
          <p:cNvSpPr/>
          <p:nvPr/>
        </p:nvSpPr>
        <p:spPr>
          <a:xfrm>
            <a:off x="5743932" y="3991451"/>
            <a:ext cx="2983587" cy="347186"/>
          </a:xfrm>
          <a:prstGeom prst="rect">
            <a:avLst/>
          </a:prstGeom>
          <a:noFill/>
          <a:ln/>
        </p:spPr>
        <p:txBody>
          <a:bodyPr wrap="none" rtlCol="0" anchor="t"/>
          <a:lstStyle/>
          <a:p>
            <a:pPr marL="0" indent="0">
              <a:lnSpc>
                <a:spcPts val="2734"/>
              </a:lnSpc>
              <a:buNone/>
            </a:pPr>
            <a:r>
              <a:rPr lang="en-US" sz="2187" dirty="0">
                <a:solidFill>
                  <a:srgbClr val="5C4E3D"/>
                </a:solidFill>
                <a:latin typeface="Libre Baskerville" pitchFamily="34" charset="0"/>
                <a:ea typeface="Libre Baskerville" pitchFamily="34" charset="-122"/>
                <a:cs typeface="Libre Baskerville" pitchFamily="34" charset="-120"/>
              </a:rPr>
              <a:t>Інструктивні Промпти</a:t>
            </a:r>
            <a:endParaRPr lang="en-US" sz="2187" dirty="0"/>
          </a:p>
        </p:txBody>
      </p:sp>
      <p:sp>
        <p:nvSpPr>
          <p:cNvPr id="8" name="Text 5"/>
          <p:cNvSpPr/>
          <p:nvPr/>
        </p:nvSpPr>
        <p:spPr>
          <a:xfrm>
            <a:off x="5743932" y="4560808"/>
            <a:ext cx="3156347" cy="1066205"/>
          </a:xfrm>
          <a:prstGeom prst="rect">
            <a:avLst/>
          </a:prstGeom>
          <a:noFill/>
          <a:ln/>
        </p:spPr>
        <p:txBody>
          <a:bodyPr wrap="square" rtlCol="0" anchor="t"/>
          <a:lstStyle/>
          <a:p>
            <a:pPr marL="0" indent="0">
              <a:lnSpc>
                <a:spcPts val="2799"/>
              </a:lnSpc>
              <a:buNone/>
            </a:pPr>
            <a:r>
              <a:rPr lang="en-US" sz="1750" dirty="0">
                <a:solidFill>
                  <a:srgbClr val="454240"/>
                </a:solidFill>
                <a:latin typeface="DM Sans" pitchFamily="34" charset="0"/>
                <a:ea typeface="DM Sans" pitchFamily="34" charset="-122"/>
                <a:cs typeface="DM Sans" pitchFamily="34" charset="-120"/>
              </a:rPr>
              <a:t>Ці промпти надають чіткі вказівки щодо необхідних дій та виконання завдань.</a:t>
            </a:r>
            <a:endParaRPr lang="en-US" sz="1750" dirty="0"/>
          </a:p>
        </p:txBody>
      </p:sp>
      <p:sp>
        <p:nvSpPr>
          <p:cNvPr id="9" name="Text 6"/>
          <p:cNvSpPr/>
          <p:nvPr/>
        </p:nvSpPr>
        <p:spPr>
          <a:xfrm>
            <a:off x="9449872" y="3991451"/>
            <a:ext cx="2777490" cy="347186"/>
          </a:xfrm>
          <a:prstGeom prst="rect">
            <a:avLst/>
          </a:prstGeom>
          <a:noFill/>
          <a:ln/>
        </p:spPr>
        <p:txBody>
          <a:bodyPr wrap="none" rtlCol="0" anchor="t"/>
          <a:lstStyle/>
          <a:p>
            <a:pPr marL="0" indent="0">
              <a:lnSpc>
                <a:spcPts val="2734"/>
              </a:lnSpc>
              <a:buNone/>
            </a:pPr>
            <a:r>
              <a:rPr lang="en-US" sz="2187" dirty="0">
                <a:solidFill>
                  <a:srgbClr val="5C4E3D"/>
                </a:solidFill>
                <a:latin typeface="Libre Baskerville" pitchFamily="34" charset="0"/>
                <a:ea typeface="Libre Baskerville" pitchFamily="34" charset="-122"/>
                <a:cs typeface="Libre Baskerville" pitchFamily="34" charset="-120"/>
              </a:rPr>
              <a:t>Креативні Промпти</a:t>
            </a:r>
            <a:endParaRPr lang="en-US" sz="2187" dirty="0"/>
          </a:p>
        </p:txBody>
      </p:sp>
      <p:sp>
        <p:nvSpPr>
          <p:cNvPr id="10" name="Text 7"/>
          <p:cNvSpPr/>
          <p:nvPr/>
        </p:nvSpPr>
        <p:spPr>
          <a:xfrm>
            <a:off x="9449872" y="4560808"/>
            <a:ext cx="3156347" cy="1421606"/>
          </a:xfrm>
          <a:prstGeom prst="rect">
            <a:avLst/>
          </a:prstGeom>
          <a:noFill/>
          <a:ln/>
        </p:spPr>
        <p:txBody>
          <a:bodyPr wrap="square" rtlCol="0" anchor="t"/>
          <a:lstStyle/>
          <a:p>
            <a:pPr marL="0" indent="0">
              <a:lnSpc>
                <a:spcPts val="2799"/>
              </a:lnSpc>
              <a:buNone/>
            </a:pPr>
            <a:r>
              <a:rPr lang="en-US" sz="1750" dirty="0">
                <a:solidFill>
                  <a:srgbClr val="454240"/>
                </a:solidFill>
                <a:latin typeface="DM Sans" pitchFamily="34" charset="0"/>
                <a:ea typeface="DM Sans" pitchFamily="34" charset="-122"/>
                <a:cs typeface="DM Sans" pitchFamily="34" charset="-120"/>
              </a:rPr>
              <a:t>Креативні промпти спонукають модель до оригінальності, уяви та нетривіальних рішень.</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pic>
        <p:nvPicPr>
          <p:cNvPr id="4" name="Image 1" descr="preencoded.png"/>
          <p:cNvPicPr>
            <a:picLocks noChangeAspect="1"/>
          </p:cNvPicPr>
          <p:nvPr/>
        </p:nvPicPr>
        <p:blipFill>
          <a:blip r:embed="rId4"/>
          <a:stretch>
            <a:fillRect/>
          </a:stretch>
        </p:blipFill>
        <p:spPr>
          <a:xfrm>
            <a:off x="10980420" y="0"/>
            <a:ext cx="3657600" cy="8229600"/>
          </a:xfrm>
          <a:prstGeom prst="rect">
            <a:avLst/>
          </a:prstGeom>
        </p:spPr>
      </p:pic>
      <p:sp>
        <p:nvSpPr>
          <p:cNvPr id="5" name="Text 1"/>
          <p:cNvSpPr/>
          <p:nvPr/>
        </p:nvSpPr>
        <p:spPr>
          <a:xfrm>
            <a:off x="833199" y="829508"/>
            <a:ext cx="9306401" cy="1388745"/>
          </a:xfrm>
          <a:prstGeom prst="rect">
            <a:avLst/>
          </a:prstGeom>
          <a:noFill/>
          <a:ln/>
        </p:spPr>
        <p:txBody>
          <a:bodyPr wrap="square" rtlCol="0" anchor="t"/>
          <a:lstStyle/>
          <a:p>
            <a:pPr marL="0" indent="0">
              <a:lnSpc>
                <a:spcPts val="5468"/>
              </a:lnSpc>
              <a:buNone/>
            </a:pPr>
            <a:r>
              <a:rPr lang="en-US" sz="4374" dirty="0">
                <a:solidFill>
                  <a:srgbClr val="5C4E3D"/>
                </a:solidFill>
                <a:latin typeface="Libre Baskerville" pitchFamily="34" charset="0"/>
                <a:ea typeface="Libre Baskerville" pitchFamily="34" charset="-122"/>
                <a:cs typeface="Libre Baskerville" pitchFamily="34" charset="-120"/>
              </a:rPr>
              <a:t>Приклади Промптів для Генерації Зображень</a:t>
            </a:r>
            <a:endParaRPr lang="en-US" sz="4374" dirty="0"/>
          </a:p>
        </p:txBody>
      </p:sp>
      <p:sp>
        <p:nvSpPr>
          <p:cNvPr id="6" name="Shape 2"/>
          <p:cNvSpPr/>
          <p:nvPr/>
        </p:nvSpPr>
        <p:spPr>
          <a:xfrm>
            <a:off x="833199" y="2725102"/>
            <a:ext cx="499943" cy="499943"/>
          </a:xfrm>
          <a:prstGeom prst="roundRect">
            <a:avLst>
              <a:gd name="adj" fmla="val 20000"/>
            </a:avLst>
          </a:prstGeom>
          <a:solidFill>
            <a:srgbClr val="F7EDD4"/>
          </a:solidFill>
          <a:ln w="7620">
            <a:solidFill>
              <a:srgbClr val="DDD3BA"/>
            </a:solidFill>
            <a:prstDash val="solid"/>
          </a:ln>
        </p:spPr>
      </p:sp>
      <p:sp>
        <p:nvSpPr>
          <p:cNvPr id="7" name="Text 3"/>
          <p:cNvSpPr/>
          <p:nvPr/>
        </p:nvSpPr>
        <p:spPr>
          <a:xfrm>
            <a:off x="1008817" y="2766774"/>
            <a:ext cx="148709" cy="416481"/>
          </a:xfrm>
          <a:prstGeom prst="rect">
            <a:avLst/>
          </a:prstGeom>
          <a:noFill/>
          <a:ln/>
        </p:spPr>
        <p:txBody>
          <a:bodyPr wrap="none" rtlCol="0" anchor="t"/>
          <a:lstStyle/>
          <a:p>
            <a:pPr marL="0" indent="0" algn="ctr">
              <a:lnSpc>
                <a:spcPts val="3281"/>
              </a:lnSpc>
              <a:buNone/>
            </a:pPr>
            <a:r>
              <a:rPr lang="en-US" sz="2624" dirty="0">
                <a:solidFill>
                  <a:srgbClr val="454240"/>
                </a:solidFill>
                <a:latin typeface="Libre Baskerville" pitchFamily="34" charset="0"/>
                <a:ea typeface="Libre Baskerville" pitchFamily="34" charset="-122"/>
                <a:cs typeface="Libre Baskerville" pitchFamily="34" charset="-120"/>
              </a:rPr>
              <a:t>1</a:t>
            </a:r>
            <a:endParaRPr lang="en-US" sz="2624" dirty="0"/>
          </a:p>
        </p:txBody>
      </p:sp>
      <p:sp>
        <p:nvSpPr>
          <p:cNvPr id="8" name="Text 4"/>
          <p:cNvSpPr/>
          <p:nvPr/>
        </p:nvSpPr>
        <p:spPr>
          <a:xfrm>
            <a:off x="1555313" y="2801422"/>
            <a:ext cx="3820001" cy="1388745"/>
          </a:xfrm>
          <a:prstGeom prst="rect">
            <a:avLst/>
          </a:prstGeom>
          <a:noFill/>
          <a:ln/>
        </p:spPr>
        <p:txBody>
          <a:bodyPr wrap="square" rtlCol="0" anchor="t"/>
          <a:lstStyle/>
          <a:p>
            <a:pPr marL="0" indent="0">
              <a:lnSpc>
                <a:spcPts val="2734"/>
              </a:lnSpc>
              <a:buNone/>
            </a:pPr>
            <a:r>
              <a:rPr lang="en-US" sz="2187" dirty="0">
                <a:solidFill>
                  <a:srgbClr val="454240"/>
                </a:solidFill>
                <a:latin typeface="Libre Baskerville" pitchFamily="34" charset="0"/>
                <a:ea typeface="Libre Baskerville" pitchFamily="34" charset="-122"/>
                <a:cs typeface="Libre Baskerville" pitchFamily="34" charset="-120"/>
              </a:rPr>
              <a:t>"Намалюй фантастичний портрет космічного мандрівника в стилі кубізму"</a:t>
            </a:r>
            <a:endParaRPr lang="en-US" sz="2187" dirty="0"/>
          </a:p>
        </p:txBody>
      </p:sp>
      <p:sp>
        <p:nvSpPr>
          <p:cNvPr id="9" name="Text 5"/>
          <p:cNvSpPr/>
          <p:nvPr/>
        </p:nvSpPr>
        <p:spPr>
          <a:xfrm>
            <a:off x="1555313" y="4323398"/>
            <a:ext cx="3820001" cy="1066205"/>
          </a:xfrm>
          <a:prstGeom prst="rect">
            <a:avLst/>
          </a:prstGeom>
          <a:noFill/>
          <a:ln/>
        </p:spPr>
        <p:txBody>
          <a:bodyPr wrap="square" rtlCol="0" anchor="t"/>
          <a:lstStyle/>
          <a:p>
            <a:pPr marL="0" indent="0">
              <a:lnSpc>
                <a:spcPts val="2799"/>
              </a:lnSpc>
              <a:buNone/>
            </a:pPr>
            <a:r>
              <a:rPr lang="en-US" sz="1750" dirty="0">
                <a:solidFill>
                  <a:srgbClr val="454240"/>
                </a:solidFill>
                <a:latin typeface="DM Sans" pitchFamily="34" charset="0"/>
                <a:ea typeface="DM Sans" pitchFamily="34" charset="-122"/>
                <a:cs typeface="DM Sans" pitchFamily="34" charset="-120"/>
              </a:rPr>
              <a:t>Такий промпт поєднує конкретні вимоги до стилю, суб'єкта та творчого підходу.</a:t>
            </a:r>
            <a:endParaRPr lang="en-US" sz="1750" dirty="0"/>
          </a:p>
        </p:txBody>
      </p:sp>
      <p:sp>
        <p:nvSpPr>
          <p:cNvPr id="10" name="Shape 6"/>
          <p:cNvSpPr/>
          <p:nvPr/>
        </p:nvSpPr>
        <p:spPr>
          <a:xfrm>
            <a:off x="5597485" y="2725102"/>
            <a:ext cx="499943" cy="499943"/>
          </a:xfrm>
          <a:prstGeom prst="roundRect">
            <a:avLst>
              <a:gd name="adj" fmla="val 20000"/>
            </a:avLst>
          </a:prstGeom>
          <a:solidFill>
            <a:srgbClr val="F7EDD4"/>
          </a:solidFill>
          <a:ln w="7620">
            <a:solidFill>
              <a:srgbClr val="DDD3BA"/>
            </a:solidFill>
            <a:prstDash val="solid"/>
          </a:ln>
        </p:spPr>
      </p:sp>
      <p:sp>
        <p:nvSpPr>
          <p:cNvPr id="11" name="Text 7"/>
          <p:cNvSpPr/>
          <p:nvPr/>
        </p:nvSpPr>
        <p:spPr>
          <a:xfrm>
            <a:off x="5744766" y="2766774"/>
            <a:ext cx="205383" cy="416481"/>
          </a:xfrm>
          <a:prstGeom prst="rect">
            <a:avLst/>
          </a:prstGeom>
          <a:noFill/>
          <a:ln/>
        </p:spPr>
        <p:txBody>
          <a:bodyPr wrap="none" rtlCol="0" anchor="t"/>
          <a:lstStyle/>
          <a:p>
            <a:pPr marL="0" indent="0" algn="ctr">
              <a:lnSpc>
                <a:spcPts val="3281"/>
              </a:lnSpc>
              <a:buNone/>
            </a:pPr>
            <a:r>
              <a:rPr lang="en-US" sz="2624" dirty="0">
                <a:solidFill>
                  <a:srgbClr val="454240"/>
                </a:solidFill>
                <a:latin typeface="Libre Baskerville" pitchFamily="34" charset="0"/>
                <a:ea typeface="Libre Baskerville" pitchFamily="34" charset="-122"/>
                <a:cs typeface="Libre Baskerville" pitchFamily="34" charset="-120"/>
              </a:rPr>
              <a:t>2</a:t>
            </a:r>
            <a:endParaRPr lang="en-US" sz="2624" dirty="0"/>
          </a:p>
        </p:txBody>
      </p:sp>
      <p:sp>
        <p:nvSpPr>
          <p:cNvPr id="12" name="Text 8"/>
          <p:cNvSpPr/>
          <p:nvPr/>
        </p:nvSpPr>
        <p:spPr>
          <a:xfrm>
            <a:off x="6319599" y="2801422"/>
            <a:ext cx="3820001" cy="1388745"/>
          </a:xfrm>
          <a:prstGeom prst="rect">
            <a:avLst/>
          </a:prstGeom>
          <a:noFill/>
          <a:ln/>
        </p:spPr>
        <p:txBody>
          <a:bodyPr wrap="square" rtlCol="0" anchor="t"/>
          <a:lstStyle/>
          <a:p>
            <a:pPr marL="0" indent="0">
              <a:lnSpc>
                <a:spcPts val="2734"/>
              </a:lnSpc>
              <a:buNone/>
            </a:pPr>
            <a:r>
              <a:rPr lang="en-US" sz="2187" dirty="0">
                <a:solidFill>
                  <a:srgbClr val="454240"/>
                </a:solidFill>
                <a:latin typeface="Libre Baskerville" pitchFamily="34" charset="0"/>
                <a:ea typeface="Libre Baskerville" pitchFamily="34" charset="-122"/>
                <a:cs typeface="Libre Baskerville" pitchFamily="34" charset="-120"/>
              </a:rPr>
              <a:t>"Створи реалістичну сцену осіннього лісу з яскравими кольорами та туманним настроєм"</a:t>
            </a:r>
            <a:endParaRPr lang="en-US" sz="2187" dirty="0"/>
          </a:p>
        </p:txBody>
      </p:sp>
      <p:sp>
        <p:nvSpPr>
          <p:cNvPr id="13" name="Text 9"/>
          <p:cNvSpPr/>
          <p:nvPr/>
        </p:nvSpPr>
        <p:spPr>
          <a:xfrm>
            <a:off x="6319599" y="4323398"/>
            <a:ext cx="3820001" cy="1066205"/>
          </a:xfrm>
          <a:prstGeom prst="rect">
            <a:avLst/>
          </a:prstGeom>
          <a:noFill/>
          <a:ln/>
        </p:spPr>
        <p:txBody>
          <a:bodyPr wrap="square" rtlCol="0" anchor="t"/>
          <a:lstStyle/>
          <a:p>
            <a:pPr marL="0" indent="0">
              <a:lnSpc>
                <a:spcPts val="2799"/>
              </a:lnSpc>
              <a:buNone/>
            </a:pPr>
            <a:r>
              <a:rPr lang="en-US" sz="1750" dirty="0">
                <a:solidFill>
                  <a:srgbClr val="454240"/>
                </a:solidFill>
                <a:latin typeface="DM Sans" pitchFamily="34" charset="0"/>
                <a:ea typeface="DM Sans" pitchFamily="34" charset="-122"/>
                <a:cs typeface="DM Sans" pitchFamily="34" charset="-120"/>
              </a:rPr>
              <a:t>Ця інструкція деталізує бажані характеристики зображення: сезон, колірна гамма, атмосфера.</a:t>
            </a:r>
            <a:endParaRPr lang="en-US" sz="1750" dirty="0"/>
          </a:p>
        </p:txBody>
      </p:sp>
      <p:sp>
        <p:nvSpPr>
          <p:cNvPr id="14" name="Shape 10"/>
          <p:cNvSpPr/>
          <p:nvPr/>
        </p:nvSpPr>
        <p:spPr>
          <a:xfrm>
            <a:off x="833199" y="5785366"/>
            <a:ext cx="499943" cy="499943"/>
          </a:xfrm>
          <a:prstGeom prst="roundRect">
            <a:avLst>
              <a:gd name="adj" fmla="val 20000"/>
            </a:avLst>
          </a:prstGeom>
          <a:solidFill>
            <a:srgbClr val="F7EDD4"/>
          </a:solidFill>
          <a:ln w="7620">
            <a:solidFill>
              <a:srgbClr val="DDD3BA"/>
            </a:solidFill>
            <a:prstDash val="solid"/>
          </a:ln>
        </p:spPr>
      </p:sp>
      <p:sp>
        <p:nvSpPr>
          <p:cNvPr id="15" name="Text 11"/>
          <p:cNvSpPr/>
          <p:nvPr/>
        </p:nvSpPr>
        <p:spPr>
          <a:xfrm>
            <a:off x="980480" y="5827038"/>
            <a:ext cx="205383" cy="416481"/>
          </a:xfrm>
          <a:prstGeom prst="rect">
            <a:avLst/>
          </a:prstGeom>
          <a:noFill/>
          <a:ln/>
        </p:spPr>
        <p:txBody>
          <a:bodyPr wrap="none" rtlCol="0" anchor="t"/>
          <a:lstStyle/>
          <a:p>
            <a:pPr marL="0" indent="0" algn="ctr">
              <a:lnSpc>
                <a:spcPts val="3281"/>
              </a:lnSpc>
              <a:buNone/>
            </a:pPr>
            <a:r>
              <a:rPr lang="en-US" sz="2624" dirty="0">
                <a:solidFill>
                  <a:srgbClr val="454240"/>
                </a:solidFill>
                <a:latin typeface="Libre Baskerville" pitchFamily="34" charset="0"/>
                <a:ea typeface="Libre Baskerville" pitchFamily="34" charset="-122"/>
                <a:cs typeface="Libre Baskerville" pitchFamily="34" charset="-120"/>
              </a:rPr>
              <a:t>3</a:t>
            </a:r>
            <a:endParaRPr lang="en-US" sz="2624" dirty="0"/>
          </a:p>
        </p:txBody>
      </p:sp>
      <p:sp>
        <p:nvSpPr>
          <p:cNvPr id="16" name="Text 12"/>
          <p:cNvSpPr/>
          <p:nvPr/>
        </p:nvSpPr>
        <p:spPr>
          <a:xfrm>
            <a:off x="1555313" y="5861685"/>
            <a:ext cx="8584287" cy="694373"/>
          </a:xfrm>
          <a:prstGeom prst="rect">
            <a:avLst/>
          </a:prstGeom>
          <a:noFill/>
          <a:ln/>
        </p:spPr>
        <p:txBody>
          <a:bodyPr wrap="square" rtlCol="0" anchor="t"/>
          <a:lstStyle/>
          <a:p>
            <a:pPr marL="0" indent="0">
              <a:lnSpc>
                <a:spcPts val="2734"/>
              </a:lnSpc>
              <a:buNone/>
            </a:pPr>
            <a:r>
              <a:rPr lang="en-US" sz="2187" dirty="0">
                <a:solidFill>
                  <a:srgbClr val="454240"/>
                </a:solidFill>
                <a:latin typeface="Libre Baskerville" pitchFamily="34" charset="0"/>
                <a:ea typeface="Libre Baskerville" pitchFamily="34" charset="-122"/>
                <a:cs typeface="Libre Baskerville" pitchFamily="34" charset="-120"/>
              </a:rPr>
              <a:t>"Змоделюй волохату істоту з чотирма очима та шістьма кінцівками, яка виглядає дружелюбно"</a:t>
            </a:r>
            <a:endParaRPr lang="en-US" sz="2187" dirty="0"/>
          </a:p>
        </p:txBody>
      </p:sp>
      <p:sp>
        <p:nvSpPr>
          <p:cNvPr id="17" name="Text 13"/>
          <p:cNvSpPr/>
          <p:nvPr/>
        </p:nvSpPr>
        <p:spPr>
          <a:xfrm>
            <a:off x="1555313" y="6689288"/>
            <a:ext cx="8584287" cy="710803"/>
          </a:xfrm>
          <a:prstGeom prst="rect">
            <a:avLst/>
          </a:prstGeom>
          <a:noFill/>
          <a:ln/>
        </p:spPr>
        <p:txBody>
          <a:bodyPr wrap="square" rtlCol="0" anchor="t"/>
          <a:lstStyle/>
          <a:p>
            <a:pPr marL="0" indent="0">
              <a:lnSpc>
                <a:spcPts val="2799"/>
              </a:lnSpc>
              <a:buNone/>
            </a:pPr>
            <a:r>
              <a:rPr lang="en-US" sz="1750" dirty="0">
                <a:solidFill>
                  <a:srgbClr val="454240"/>
                </a:solidFill>
                <a:latin typeface="DM Sans" pitchFamily="34" charset="0"/>
                <a:ea typeface="DM Sans" pitchFamily="34" charset="-122"/>
                <a:cs typeface="DM Sans" pitchFamily="34" charset="-120"/>
              </a:rPr>
              <a:t>Такий креативний промпт стимулює уяву та породжує унікальні, незвичайні образи.</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
        <p:nvSpPr>
          <p:cNvPr id="4" name="Text 1"/>
          <p:cNvSpPr/>
          <p:nvPr/>
        </p:nvSpPr>
        <p:spPr>
          <a:xfrm>
            <a:off x="2037993" y="1080968"/>
            <a:ext cx="10554414" cy="1388745"/>
          </a:xfrm>
          <a:prstGeom prst="rect">
            <a:avLst/>
          </a:prstGeom>
          <a:noFill/>
          <a:ln/>
        </p:spPr>
        <p:txBody>
          <a:bodyPr wrap="square" rtlCol="0" anchor="t"/>
          <a:lstStyle/>
          <a:p>
            <a:pPr marL="0" indent="0">
              <a:lnSpc>
                <a:spcPts val="5468"/>
              </a:lnSpc>
              <a:buNone/>
            </a:pPr>
            <a:r>
              <a:rPr lang="en-US" sz="4374" dirty="0">
                <a:solidFill>
                  <a:srgbClr val="5C4E3D"/>
                </a:solidFill>
                <a:latin typeface="Libre Baskerville" pitchFamily="34" charset="0"/>
                <a:ea typeface="Libre Baskerville" pitchFamily="34" charset="-122"/>
                <a:cs typeface="Libre Baskerville" pitchFamily="34" charset="-120"/>
              </a:rPr>
              <a:t>Приклади Промптів для Генерації Тексту</a:t>
            </a:r>
            <a:endParaRPr lang="en-US" sz="4374" dirty="0"/>
          </a:p>
        </p:txBody>
      </p:sp>
      <p:sp>
        <p:nvSpPr>
          <p:cNvPr id="5" name="Shape 2"/>
          <p:cNvSpPr/>
          <p:nvPr/>
        </p:nvSpPr>
        <p:spPr>
          <a:xfrm>
            <a:off x="2037993" y="2914055"/>
            <a:ext cx="5166122" cy="2006203"/>
          </a:xfrm>
          <a:prstGeom prst="roundRect">
            <a:avLst>
              <a:gd name="adj" fmla="val 4984"/>
            </a:avLst>
          </a:prstGeom>
          <a:solidFill>
            <a:srgbClr val="F7EDD4"/>
          </a:solidFill>
          <a:ln w="7620">
            <a:solidFill>
              <a:srgbClr val="DDD3BA"/>
            </a:solidFill>
            <a:prstDash val="solid"/>
          </a:ln>
        </p:spPr>
      </p:sp>
      <p:sp>
        <p:nvSpPr>
          <p:cNvPr id="6" name="Text 3"/>
          <p:cNvSpPr/>
          <p:nvPr/>
        </p:nvSpPr>
        <p:spPr>
          <a:xfrm>
            <a:off x="2267783" y="3143845"/>
            <a:ext cx="2777490" cy="347186"/>
          </a:xfrm>
          <a:prstGeom prst="rect">
            <a:avLst/>
          </a:prstGeom>
          <a:noFill/>
          <a:ln/>
        </p:spPr>
        <p:txBody>
          <a:bodyPr wrap="none" rtlCol="0" anchor="t"/>
          <a:lstStyle/>
          <a:p>
            <a:pPr marL="0" indent="0">
              <a:lnSpc>
                <a:spcPts val="2734"/>
              </a:lnSpc>
              <a:buNone/>
            </a:pPr>
            <a:r>
              <a:rPr lang="en-US" sz="2187" dirty="0">
                <a:solidFill>
                  <a:srgbClr val="454240"/>
                </a:solidFill>
                <a:latin typeface="Libre Baskerville" pitchFamily="34" charset="0"/>
                <a:ea typeface="Libre Baskerville" pitchFamily="34" charset="-122"/>
                <a:cs typeface="Libre Baskerville" pitchFamily="34" charset="-120"/>
              </a:rPr>
              <a:t>Наукова Фантастика</a:t>
            </a:r>
            <a:endParaRPr lang="en-US" sz="2187" dirty="0"/>
          </a:p>
        </p:txBody>
      </p:sp>
      <p:sp>
        <p:nvSpPr>
          <p:cNvPr id="7" name="Text 4"/>
          <p:cNvSpPr/>
          <p:nvPr/>
        </p:nvSpPr>
        <p:spPr>
          <a:xfrm>
            <a:off x="2267783" y="3624263"/>
            <a:ext cx="4706541" cy="1066205"/>
          </a:xfrm>
          <a:prstGeom prst="rect">
            <a:avLst/>
          </a:prstGeom>
          <a:noFill/>
          <a:ln/>
        </p:spPr>
        <p:txBody>
          <a:bodyPr wrap="square" rtlCol="0" anchor="t"/>
          <a:lstStyle/>
          <a:p>
            <a:pPr marL="0" indent="0">
              <a:lnSpc>
                <a:spcPts val="2799"/>
              </a:lnSpc>
              <a:buNone/>
            </a:pPr>
            <a:r>
              <a:rPr lang="en-US" sz="1750" dirty="0">
                <a:solidFill>
                  <a:srgbClr val="454240"/>
                </a:solidFill>
                <a:latin typeface="DM Sans" pitchFamily="34" charset="0"/>
                <a:ea typeface="DM Sans" pitchFamily="34" charset="-122"/>
                <a:cs typeface="DM Sans" pitchFamily="34" charset="-120"/>
              </a:rPr>
              <a:t>"Напиши коротке оповідання про експедицію на віддалену планету, де виявлено нову форму розумного життя"</a:t>
            </a:r>
            <a:endParaRPr lang="en-US" sz="1750" dirty="0"/>
          </a:p>
        </p:txBody>
      </p:sp>
      <p:sp>
        <p:nvSpPr>
          <p:cNvPr id="8" name="Shape 5"/>
          <p:cNvSpPr/>
          <p:nvPr/>
        </p:nvSpPr>
        <p:spPr>
          <a:xfrm>
            <a:off x="7426285" y="2914055"/>
            <a:ext cx="5166122" cy="2006203"/>
          </a:xfrm>
          <a:prstGeom prst="roundRect">
            <a:avLst>
              <a:gd name="adj" fmla="val 4984"/>
            </a:avLst>
          </a:prstGeom>
          <a:solidFill>
            <a:srgbClr val="F7EDD4"/>
          </a:solidFill>
          <a:ln w="7620">
            <a:solidFill>
              <a:srgbClr val="DDD3BA"/>
            </a:solidFill>
            <a:prstDash val="solid"/>
          </a:ln>
        </p:spPr>
      </p:sp>
      <p:sp>
        <p:nvSpPr>
          <p:cNvPr id="9" name="Text 6"/>
          <p:cNvSpPr/>
          <p:nvPr/>
        </p:nvSpPr>
        <p:spPr>
          <a:xfrm>
            <a:off x="7656076" y="3143845"/>
            <a:ext cx="2777490" cy="347186"/>
          </a:xfrm>
          <a:prstGeom prst="rect">
            <a:avLst/>
          </a:prstGeom>
          <a:noFill/>
          <a:ln/>
        </p:spPr>
        <p:txBody>
          <a:bodyPr wrap="none" rtlCol="0" anchor="t"/>
          <a:lstStyle/>
          <a:p>
            <a:pPr marL="0" indent="0">
              <a:lnSpc>
                <a:spcPts val="2734"/>
              </a:lnSpc>
              <a:buNone/>
            </a:pPr>
            <a:r>
              <a:rPr lang="en-US" sz="2187" dirty="0">
                <a:solidFill>
                  <a:srgbClr val="454240"/>
                </a:solidFill>
                <a:latin typeface="Libre Baskerville" pitchFamily="34" charset="0"/>
                <a:ea typeface="Libre Baskerville" pitchFamily="34" charset="-122"/>
                <a:cs typeface="Libre Baskerville" pitchFamily="34" charset="-120"/>
              </a:rPr>
              <a:t>Інструкція</a:t>
            </a:r>
            <a:endParaRPr lang="en-US" sz="2187" dirty="0"/>
          </a:p>
        </p:txBody>
      </p:sp>
      <p:sp>
        <p:nvSpPr>
          <p:cNvPr id="10" name="Text 7"/>
          <p:cNvSpPr/>
          <p:nvPr/>
        </p:nvSpPr>
        <p:spPr>
          <a:xfrm>
            <a:off x="7656076" y="3624263"/>
            <a:ext cx="4706541" cy="1066205"/>
          </a:xfrm>
          <a:prstGeom prst="rect">
            <a:avLst/>
          </a:prstGeom>
          <a:noFill/>
          <a:ln/>
        </p:spPr>
        <p:txBody>
          <a:bodyPr wrap="square" rtlCol="0" anchor="t"/>
          <a:lstStyle/>
          <a:p>
            <a:pPr marL="0" indent="0">
              <a:lnSpc>
                <a:spcPts val="2799"/>
              </a:lnSpc>
              <a:buNone/>
            </a:pPr>
            <a:r>
              <a:rPr lang="en-US" sz="1750" dirty="0">
                <a:solidFill>
                  <a:srgbClr val="454240"/>
                </a:solidFill>
                <a:latin typeface="DM Sans" pitchFamily="34" charset="0"/>
                <a:ea typeface="DM Sans" pitchFamily="34" charset="-122"/>
                <a:cs typeface="DM Sans" pitchFamily="34" charset="-120"/>
              </a:rPr>
              <a:t>"Створи докладну покрокову інструкцію з виготовлення простого і екологічного дитячого іграшкового робота"</a:t>
            </a:r>
            <a:endParaRPr lang="en-US" sz="1750" dirty="0"/>
          </a:p>
        </p:txBody>
      </p:sp>
      <p:sp>
        <p:nvSpPr>
          <p:cNvPr id="11" name="Shape 8"/>
          <p:cNvSpPr/>
          <p:nvPr/>
        </p:nvSpPr>
        <p:spPr>
          <a:xfrm>
            <a:off x="2037993" y="5142428"/>
            <a:ext cx="5166122" cy="2006203"/>
          </a:xfrm>
          <a:prstGeom prst="roundRect">
            <a:avLst>
              <a:gd name="adj" fmla="val 4984"/>
            </a:avLst>
          </a:prstGeom>
          <a:solidFill>
            <a:srgbClr val="F7EDD4"/>
          </a:solidFill>
          <a:ln w="7620">
            <a:solidFill>
              <a:srgbClr val="DDD3BA"/>
            </a:solidFill>
            <a:prstDash val="solid"/>
          </a:ln>
        </p:spPr>
      </p:sp>
      <p:sp>
        <p:nvSpPr>
          <p:cNvPr id="12" name="Text 9"/>
          <p:cNvSpPr/>
          <p:nvPr/>
        </p:nvSpPr>
        <p:spPr>
          <a:xfrm>
            <a:off x="2267783" y="5372219"/>
            <a:ext cx="2777490" cy="347186"/>
          </a:xfrm>
          <a:prstGeom prst="rect">
            <a:avLst/>
          </a:prstGeom>
          <a:noFill/>
          <a:ln/>
        </p:spPr>
        <p:txBody>
          <a:bodyPr wrap="none" rtlCol="0" anchor="t"/>
          <a:lstStyle/>
          <a:p>
            <a:pPr marL="0" indent="0">
              <a:lnSpc>
                <a:spcPts val="2734"/>
              </a:lnSpc>
              <a:buNone/>
            </a:pPr>
            <a:r>
              <a:rPr lang="en-US" sz="2187" dirty="0">
                <a:solidFill>
                  <a:srgbClr val="454240"/>
                </a:solidFill>
                <a:latin typeface="Libre Baskerville" pitchFamily="34" charset="0"/>
                <a:ea typeface="Libre Baskerville" pitchFamily="34" charset="-122"/>
                <a:cs typeface="Libre Baskerville" pitchFamily="34" charset="-120"/>
              </a:rPr>
              <a:t>Ейфорія</a:t>
            </a:r>
            <a:endParaRPr lang="en-US" sz="2187" dirty="0"/>
          </a:p>
        </p:txBody>
      </p:sp>
      <p:sp>
        <p:nvSpPr>
          <p:cNvPr id="13" name="Text 10"/>
          <p:cNvSpPr/>
          <p:nvPr/>
        </p:nvSpPr>
        <p:spPr>
          <a:xfrm>
            <a:off x="2267783" y="5852636"/>
            <a:ext cx="4706541" cy="1066205"/>
          </a:xfrm>
          <a:prstGeom prst="rect">
            <a:avLst/>
          </a:prstGeom>
          <a:noFill/>
          <a:ln/>
        </p:spPr>
        <p:txBody>
          <a:bodyPr wrap="square" rtlCol="0" anchor="t"/>
          <a:lstStyle/>
          <a:p>
            <a:pPr marL="0" indent="0">
              <a:lnSpc>
                <a:spcPts val="2799"/>
              </a:lnSpc>
              <a:buNone/>
            </a:pPr>
            <a:r>
              <a:rPr lang="en-US" sz="1750" dirty="0">
                <a:solidFill>
                  <a:srgbClr val="454240"/>
                </a:solidFill>
                <a:latin typeface="DM Sans" pitchFamily="34" charset="0"/>
                <a:ea typeface="DM Sans" pitchFamily="34" charset="-122"/>
                <a:cs typeface="DM Sans" pitchFamily="34" charset="-120"/>
              </a:rPr>
              <a:t>"Напиши оптимістичний і надихаючий есей про майбутнє, в якому людство подолало всі свої виклики"</a:t>
            </a:r>
            <a:endParaRPr lang="en-US" sz="1750" dirty="0"/>
          </a:p>
        </p:txBody>
      </p:sp>
      <p:sp>
        <p:nvSpPr>
          <p:cNvPr id="14" name="Shape 11"/>
          <p:cNvSpPr/>
          <p:nvPr/>
        </p:nvSpPr>
        <p:spPr>
          <a:xfrm>
            <a:off x="7426285" y="5142428"/>
            <a:ext cx="5166122" cy="2006203"/>
          </a:xfrm>
          <a:prstGeom prst="roundRect">
            <a:avLst>
              <a:gd name="adj" fmla="val 4984"/>
            </a:avLst>
          </a:prstGeom>
          <a:solidFill>
            <a:srgbClr val="F7EDD4"/>
          </a:solidFill>
          <a:ln w="7620">
            <a:solidFill>
              <a:srgbClr val="DDD3BA"/>
            </a:solidFill>
            <a:prstDash val="solid"/>
          </a:ln>
        </p:spPr>
      </p:sp>
      <p:sp>
        <p:nvSpPr>
          <p:cNvPr id="15" name="Text 12"/>
          <p:cNvSpPr/>
          <p:nvPr/>
        </p:nvSpPr>
        <p:spPr>
          <a:xfrm>
            <a:off x="7656076" y="5372219"/>
            <a:ext cx="2777490" cy="347186"/>
          </a:xfrm>
          <a:prstGeom prst="rect">
            <a:avLst/>
          </a:prstGeom>
          <a:noFill/>
          <a:ln/>
        </p:spPr>
        <p:txBody>
          <a:bodyPr wrap="none" rtlCol="0" anchor="t"/>
          <a:lstStyle/>
          <a:p>
            <a:pPr marL="0" indent="0">
              <a:lnSpc>
                <a:spcPts val="2734"/>
              </a:lnSpc>
              <a:buNone/>
            </a:pPr>
            <a:r>
              <a:rPr lang="en-US" sz="2187" dirty="0">
                <a:solidFill>
                  <a:srgbClr val="454240"/>
                </a:solidFill>
                <a:latin typeface="Libre Baskerville" pitchFamily="34" charset="0"/>
                <a:ea typeface="Libre Baskerville" pitchFamily="34" charset="-122"/>
                <a:cs typeface="Libre Baskerville" pitchFamily="34" charset="-120"/>
              </a:rPr>
              <a:t>Таємниця</a:t>
            </a:r>
            <a:endParaRPr lang="en-US" sz="2187" dirty="0"/>
          </a:p>
        </p:txBody>
      </p:sp>
      <p:sp>
        <p:nvSpPr>
          <p:cNvPr id="16" name="Text 13"/>
          <p:cNvSpPr/>
          <p:nvPr/>
        </p:nvSpPr>
        <p:spPr>
          <a:xfrm>
            <a:off x="7656076" y="5852636"/>
            <a:ext cx="4706541" cy="710803"/>
          </a:xfrm>
          <a:prstGeom prst="rect">
            <a:avLst/>
          </a:prstGeom>
          <a:noFill/>
          <a:ln/>
        </p:spPr>
        <p:txBody>
          <a:bodyPr wrap="square" rtlCol="0" anchor="t"/>
          <a:lstStyle/>
          <a:p>
            <a:pPr marL="0" indent="0">
              <a:lnSpc>
                <a:spcPts val="2799"/>
              </a:lnSpc>
              <a:buNone/>
            </a:pPr>
            <a:r>
              <a:rPr lang="en-US" sz="1750" dirty="0">
                <a:solidFill>
                  <a:srgbClr val="454240"/>
                </a:solidFill>
                <a:latin typeface="DM Sans" pitchFamily="34" charset="0"/>
                <a:ea typeface="DM Sans" pitchFamily="34" charset="-122"/>
                <a:cs typeface="DM Sans" pitchFamily="34" charset="-120"/>
              </a:rPr>
              <a:t>"Опиши захопливу детективну історію про зникнення безслідно багатого підприємця"</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0791"/>
          </a:xfrm>
          <a:prstGeom prst="rect">
            <a:avLst/>
          </a:prstGeom>
          <a:solidFill>
            <a:srgbClr val="FFFDFA"/>
          </a:solidFill>
          <a:ln/>
        </p:spPr>
      </p:sp>
      <p:pic>
        <p:nvPicPr>
          <p:cNvPr id="4" name="Image 1" descr="preencoded.png"/>
          <p:cNvPicPr>
            <a:picLocks noChangeAspect="1"/>
          </p:cNvPicPr>
          <p:nvPr/>
        </p:nvPicPr>
        <p:blipFill>
          <a:blip r:embed="rId4"/>
          <a:stretch>
            <a:fillRect/>
          </a:stretch>
        </p:blipFill>
        <p:spPr>
          <a:xfrm>
            <a:off x="10980420" y="0"/>
            <a:ext cx="3657600" cy="8230791"/>
          </a:xfrm>
          <a:prstGeom prst="rect">
            <a:avLst/>
          </a:prstGeom>
        </p:spPr>
      </p:pic>
      <p:sp>
        <p:nvSpPr>
          <p:cNvPr id="5" name="Text 1"/>
          <p:cNvSpPr/>
          <p:nvPr/>
        </p:nvSpPr>
        <p:spPr>
          <a:xfrm>
            <a:off x="828556" y="607576"/>
            <a:ext cx="9315688" cy="1381125"/>
          </a:xfrm>
          <a:prstGeom prst="rect">
            <a:avLst/>
          </a:prstGeom>
          <a:noFill/>
          <a:ln/>
        </p:spPr>
        <p:txBody>
          <a:bodyPr wrap="square" rtlCol="0" anchor="t"/>
          <a:lstStyle/>
          <a:p>
            <a:pPr marL="0" indent="0">
              <a:lnSpc>
                <a:spcPts val="5437"/>
              </a:lnSpc>
              <a:buNone/>
            </a:pPr>
            <a:r>
              <a:rPr lang="en-US" sz="4350" dirty="0">
                <a:solidFill>
                  <a:srgbClr val="5C4E3D"/>
                </a:solidFill>
                <a:latin typeface="Libre Baskerville" pitchFamily="34" charset="0"/>
                <a:ea typeface="Libre Baskerville" pitchFamily="34" charset="-122"/>
                <a:cs typeface="Libre Baskerville" pitchFamily="34" charset="-120"/>
              </a:rPr>
              <a:t>Оптимізація Промптів: Поради та Техніки</a:t>
            </a:r>
            <a:endParaRPr lang="en-US" sz="4350" dirty="0"/>
          </a:p>
        </p:txBody>
      </p:sp>
      <p:pic>
        <p:nvPicPr>
          <p:cNvPr id="6" name="Image 2" descr="preencoded.png"/>
          <p:cNvPicPr>
            <a:picLocks noChangeAspect="1"/>
          </p:cNvPicPr>
          <p:nvPr/>
        </p:nvPicPr>
        <p:blipFill>
          <a:blip r:embed="rId5"/>
          <a:stretch>
            <a:fillRect/>
          </a:stretch>
        </p:blipFill>
        <p:spPr>
          <a:xfrm>
            <a:off x="828556" y="2320052"/>
            <a:ext cx="1104781" cy="1767721"/>
          </a:xfrm>
          <a:prstGeom prst="rect">
            <a:avLst/>
          </a:prstGeom>
        </p:spPr>
      </p:pic>
      <p:sp>
        <p:nvSpPr>
          <p:cNvPr id="7" name="Text 2"/>
          <p:cNvSpPr/>
          <p:nvPr/>
        </p:nvSpPr>
        <p:spPr>
          <a:xfrm>
            <a:off x="2264688" y="2540913"/>
            <a:ext cx="2762131" cy="345281"/>
          </a:xfrm>
          <a:prstGeom prst="rect">
            <a:avLst/>
          </a:prstGeom>
          <a:noFill/>
          <a:ln/>
        </p:spPr>
        <p:txBody>
          <a:bodyPr wrap="none" rtlCol="0" anchor="t"/>
          <a:lstStyle/>
          <a:p>
            <a:pPr marL="0" indent="0" algn="l">
              <a:lnSpc>
                <a:spcPts val="2719"/>
              </a:lnSpc>
              <a:buNone/>
            </a:pPr>
            <a:r>
              <a:rPr lang="en-US" sz="2175" dirty="0">
                <a:solidFill>
                  <a:srgbClr val="454240"/>
                </a:solidFill>
                <a:latin typeface="Libre Baskerville" pitchFamily="34" charset="0"/>
                <a:ea typeface="Libre Baskerville" pitchFamily="34" charset="-122"/>
                <a:cs typeface="Libre Baskerville" pitchFamily="34" charset="-120"/>
              </a:rPr>
              <a:t>Чіткість</a:t>
            </a:r>
            <a:endParaRPr lang="en-US" sz="2175" dirty="0"/>
          </a:p>
        </p:txBody>
      </p:sp>
      <p:sp>
        <p:nvSpPr>
          <p:cNvPr id="8" name="Text 3"/>
          <p:cNvSpPr/>
          <p:nvPr/>
        </p:nvSpPr>
        <p:spPr>
          <a:xfrm>
            <a:off x="2264688" y="3018711"/>
            <a:ext cx="7879556" cy="353497"/>
          </a:xfrm>
          <a:prstGeom prst="rect">
            <a:avLst/>
          </a:prstGeom>
          <a:noFill/>
          <a:ln/>
        </p:spPr>
        <p:txBody>
          <a:bodyPr wrap="none" rtlCol="0" anchor="t"/>
          <a:lstStyle/>
          <a:p>
            <a:pPr marL="0" indent="0" algn="l">
              <a:lnSpc>
                <a:spcPts val="2784"/>
              </a:lnSpc>
              <a:buNone/>
            </a:pPr>
            <a:r>
              <a:rPr lang="en-US" sz="1740" dirty="0">
                <a:solidFill>
                  <a:srgbClr val="454240"/>
                </a:solidFill>
                <a:latin typeface="DM Sans" pitchFamily="34" charset="0"/>
                <a:ea typeface="DM Sans" pitchFamily="34" charset="-122"/>
                <a:cs typeface="DM Sans" pitchFamily="34" charset="-120"/>
              </a:rPr>
              <a:t>Формулюйте промпти максимально детально та конкретно.</a:t>
            </a:r>
            <a:endParaRPr lang="en-US" sz="1740" dirty="0"/>
          </a:p>
        </p:txBody>
      </p:sp>
      <p:pic>
        <p:nvPicPr>
          <p:cNvPr id="9" name="Image 3" descr="preencoded.png"/>
          <p:cNvPicPr>
            <a:picLocks noChangeAspect="1"/>
          </p:cNvPicPr>
          <p:nvPr/>
        </p:nvPicPr>
        <p:blipFill>
          <a:blip r:embed="rId6"/>
          <a:stretch>
            <a:fillRect/>
          </a:stretch>
        </p:blipFill>
        <p:spPr>
          <a:xfrm>
            <a:off x="828556" y="4087773"/>
            <a:ext cx="1104781" cy="1767721"/>
          </a:xfrm>
          <a:prstGeom prst="rect">
            <a:avLst/>
          </a:prstGeom>
        </p:spPr>
      </p:pic>
      <p:sp>
        <p:nvSpPr>
          <p:cNvPr id="10" name="Text 4"/>
          <p:cNvSpPr/>
          <p:nvPr/>
        </p:nvSpPr>
        <p:spPr>
          <a:xfrm>
            <a:off x="2264688" y="4308634"/>
            <a:ext cx="2762131" cy="345281"/>
          </a:xfrm>
          <a:prstGeom prst="rect">
            <a:avLst/>
          </a:prstGeom>
          <a:noFill/>
          <a:ln/>
        </p:spPr>
        <p:txBody>
          <a:bodyPr wrap="none" rtlCol="0" anchor="t"/>
          <a:lstStyle/>
          <a:p>
            <a:pPr marL="0" indent="0" algn="l">
              <a:lnSpc>
                <a:spcPts val="2719"/>
              </a:lnSpc>
              <a:buNone/>
            </a:pPr>
            <a:r>
              <a:rPr lang="en-US" sz="2175" dirty="0">
                <a:solidFill>
                  <a:srgbClr val="454240"/>
                </a:solidFill>
                <a:latin typeface="Libre Baskerville" pitchFamily="34" charset="0"/>
                <a:ea typeface="Libre Baskerville" pitchFamily="34" charset="-122"/>
                <a:cs typeface="Libre Baskerville" pitchFamily="34" charset="-120"/>
              </a:rPr>
              <a:t>Послідовність</a:t>
            </a:r>
            <a:endParaRPr lang="en-US" sz="2175" dirty="0"/>
          </a:p>
        </p:txBody>
      </p:sp>
      <p:sp>
        <p:nvSpPr>
          <p:cNvPr id="11" name="Text 5"/>
          <p:cNvSpPr/>
          <p:nvPr/>
        </p:nvSpPr>
        <p:spPr>
          <a:xfrm>
            <a:off x="2264688" y="4786432"/>
            <a:ext cx="7879556" cy="353497"/>
          </a:xfrm>
          <a:prstGeom prst="rect">
            <a:avLst/>
          </a:prstGeom>
          <a:noFill/>
          <a:ln/>
        </p:spPr>
        <p:txBody>
          <a:bodyPr wrap="none" rtlCol="0" anchor="t"/>
          <a:lstStyle/>
          <a:p>
            <a:pPr marL="0" indent="0" algn="l">
              <a:lnSpc>
                <a:spcPts val="2784"/>
              </a:lnSpc>
              <a:buNone/>
            </a:pPr>
            <a:r>
              <a:rPr lang="en-US" sz="1740" dirty="0">
                <a:solidFill>
                  <a:srgbClr val="454240"/>
                </a:solidFill>
                <a:latin typeface="DM Sans" pitchFamily="34" charset="0"/>
                <a:ea typeface="DM Sans" pitchFamily="34" charset="-122"/>
                <a:cs typeface="DM Sans" pitchFamily="34" charset="-120"/>
              </a:rPr>
              <a:t>Дотримуйтесь логічної структури та поступовості у промптах.</a:t>
            </a:r>
            <a:endParaRPr lang="en-US" sz="1740" dirty="0"/>
          </a:p>
        </p:txBody>
      </p:sp>
      <p:pic>
        <p:nvPicPr>
          <p:cNvPr id="12" name="Image 4" descr="preencoded.png"/>
          <p:cNvPicPr>
            <a:picLocks noChangeAspect="1"/>
          </p:cNvPicPr>
          <p:nvPr/>
        </p:nvPicPr>
        <p:blipFill>
          <a:blip r:embed="rId7"/>
          <a:stretch>
            <a:fillRect/>
          </a:stretch>
        </p:blipFill>
        <p:spPr>
          <a:xfrm>
            <a:off x="828556" y="5855494"/>
            <a:ext cx="1104781" cy="1767721"/>
          </a:xfrm>
          <a:prstGeom prst="rect">
            <a:avLst/>
          </a:prstGeom>
        </p:spPr>
      </p:pic>
      <p:sp>
        <p:nvSpPr>
          <p:cNvPr id="13" name="Text 6"/>
          <p:cNvSpPr/>
          <p:nvPr/>
        </p:nvSpPr>
        <p:spPr>
          <a:xfrm>
            <a:off x="2264688" y="6076355"/>
            <a:ext cx="2762131" cy="345281"/>
          </a:xfrm>
          <a:prstGeom prst="rect">
            <a:avLst/>
          </a:prstGeom>
          <a:noFill/>
          <a:ln/>
        </p:spPr>
        <p:txBody>
          <a:bodyPr wrap="none" rtlCol="0" anchor="t"/>
          <a:lstStyle/>
          <a:p>
            <a:pPr marL="0" indent="0" algn="l">
              <a:lnSpc>
                <a:spcPts val="2719"/>
              </a:lnSpc>
              <a:buNone/>
            </a:pPr>
            <a:r>
              <a:rPr lang="en-US" sz="2175" dirty="0">
                <a:solidFill>
                  <a:srgbClr val="454240"/>
                </a:solidFill>
                <a:latin typeface="Libre Baskerville" pitchFamily="34" charset="0"/>
                <a:ea typeface="Libre Baskerville" pitchFamily="34" charset="-122"/>
                <a:cs typeface="Libre Baskerville" pitchFamily="34" charset="-120"/>
              </a:rPr>
              <a:t>Ітерація</a:t>
            </a:r>
            <a:endParaRPr lang="en-US" sz="2175" dirty="0"/>
          </a:p>
        </p:txBody>
      </p:sp>
      <p:sp>
        <p:nvSpPr>
          <p:cNvPr id="14" name="Text 7"/>
          <p:cNvSpPr/>
          <p:nvPr/>
        </p:nvSpPr>
        <p:spPr>
          <a:xfrm>
            <a:off x="2264688" y="6554153"/>
            <a:ext cx="7879556" cy="353497"/>
          </a:xfrm>
          <a:prstGeom prst="rect">
            <a:avLst/>
          </a:prstGeom>
          <a:noFill/>
          <a:ln/>
        </p:spPr>
        <p:txBody>
          <a:bodyPr wrap="none" rtlCol="0" anchor="t"/>
          <a:lstStyle/>
          <a:p>
            <a:pPr marL="0" indent="0" algn="l">
              <a:lnSpc>
                <a:spcPts val="2784"/>
              </a:lnSpc>
              <a:buNone/>
            </a:pPr>
            <a:r>
              <a:rPr lang="en-US" sz="1740" dirty="0">
                <a:solidFill>
                  <a:srgbClr val="454240"/>
                </a:solidFill>
                <a:latin typeface="DM Sans" pitchFamily="34" charset="0"/>
                <a:ea typeface="DM Sans" pitchFamily="34" charset="-122"/>
                <a:cs typeface="DM Sans" pitchFamily="34" charset="-120"/>
              </a:rPr>
              <a:t>Покращуйте промпти через ітерації та аналіз отриманих результатів.</a:t>
            </a:r>
            <a:endParaRPr lang="en-US" sz="174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
        <p:nvSpPr>
          <p:cNvPr id="4" name="Text 1"/>
          <p:cNvSpPr/>
          <p:nvPr/>
        </p:nvSpPr>
        <p:spPr>
          <a:xfrm>
            <a:off x="2037993" y="1151692"/>
            <a:ext cx="10554414" cy="1388745"/>
          </a:xfrm>
          <a:prstGeom prst="rect">
            <a:avLst/>
          </a:prstGeom>
          <a:noFill/>
          <a:ln/>
        </p:spPr>
        <p:txBody>
          <a:bodyPr wrap="square" rtlCol="0" anchor="t"/>
          <a:lstStyle/>
          <a:p>
            <a:pPr marL="0" indent="0">
              <a:lnSpc>
                <a:spcPts val="5468"/>
              </a:lnSpc>
              <a:buNone/>
            </a:pPr>
            <a:r>
              <a:rPr lang="en-US" sz="4374" dirty="0">
                <a:solidFill>
                  <a:srgbClr val="5C4E3D"/>
                </a:solidFill>
                <a:latin typeface="Libre Baskerville" pitchFamily="34" charset="0"/>
                <a:ea typeface="Libre Baskerville" pitchFamily="34" charset="-122"/>
                <a:cs typeface="Libre Baskerville" pitchFamily="34" charset="-120"/>
              </a:rPr>
              <a:t>Застосування Промптингу в Реальному Житті</a:t>
            </a:r>
            <a:endParaRPr lang="en-US" sz="4374" dirty="0"/>
          </a:p>
        </p:txBody>
      </p:sp>
      <p:pic>
        <p:nvPicPr>
          <p:cNvPr id="5" name="Image 1" descr="preencoded.png"/>
          <p:cNvPicPr>
            <a:picLocks noChangeAspect="1"/>
          </p:cNvPicPr>
          <p:nvPr/>
        </p:nvPicPr>
        <p:blipFill>
          <a:blip r:embed="rId4"/>
          <a:stretch>
            <a:fillRect/>
          </a:stretch>
        </p:blipFill>
        <p:spPr>
          <a:xfrm>
            <a:off x="2037993" y="2984778"/>
            <a:ext cx="555427" cy="555427"/>
          </a:xfrm>
          <a:prstGeom prst="rect">
            <a:avLst/>
          </a:prstGeom>
        </p:spPr>
      </p:pic>
      <p:sp>
        <p:nvSpPr>
          <p:cNvPr id="6" name="Text 2"/>
          <p:cNvSpPr/>
          <p:nvPr/>
        </p:nvSpPr>
        <p:spPr>
          <a:xfrm>
            <a:off x="2037993" y="3762375"/>
            <a:ext cx="2388632" cy="347186"/>
          </a:xfrm>
          <a:prstGeom prst="rect">
            <a:avLst/>
          </a:prstGeom>
          <a:noFill/>
          <a:ln/>
        </p:spPr>
        <p:txBody>
          <a:bodyPr wrap="none" rtlCol="0" anchor="t"/>
          <a:lstStyle/>
          <a:p>
            <a:pPr marL="0" indent="0" algn="l">
              <a:lnSpc>
                <a:spcPts val="2734"/>
              </a:lnSpc>
              <a:buNone/>
            </a:pPr>
            <a:r>
              <a:rPr lang="en-US" sz="2187" dirty="0">
                <a:solidFill>
                  <a:srgbClr val="454240"/>
                </a:solidFill>
                <a:latin typeface="Libre Baskerville" pitchFamily="34" charset="0"/>
                <a:ea typeface="Libre Baskerville" pitchFamily="34" charset="-122"/>
                <a:cs typeface="Libre Baskerville" pitchFamily="34" charset="-120"/>
              </a:rPr>
              <a:t>Дизайн</a:t>
            </a:r>
            <a:endParaRPr lang="en-US" sz="2187" dirty="0"/>
          </a:p>
        </p:txBody>
      </p:sp>
      <p:sp>
        <p:nvSpPr>
          <p:cNvPr id="7" name="Text 3"/>
          <p:cNvSpPr/>
          <p:nvPr/>
        </p:nvSpPr>
        <p:spPr>
          <a:xfrm>
            <a:off x="2037993" y="4242792"/>
            <a:ext cx="2388632" cy="2487811"/>
          </a:xfrm>
          <a:prstGeom prst="rect">
            <a:avLst/>
          </a:prstGeom>
          <a:noFill/>
          <a:ln/>
        </p:spPr>
        <p:txBody>
          <a:bodyPr wrap="square" rtlCol="0" anchor="t"/>
          <a:lstStyle/>
          <a:p>
            <a:pPr marL="0" indent="0" algn="l">
              <a:lnSpc>
                <a:spcPts val="2799"/>
              </a:lnSpc>
              <a:buNone/>
            </a:pPr>
            <a:r>
              <a:rPr lang="en-US" sz="1750" dirty="0">
                <a:solidFill>
                  <a:srgbClr val="454240"/>
                </a:solidFill>
                <a:latin typeface="DM Sans" pitchFamily="34" charset="0"/>
                <a:ea typeface="DM Sans" pitchFamily="34" charset="-122"/>
                <a:cs typeface="DM Sans" pitchFamily="34" charset="-120"/>
              </a:rPr>
              <a:t>Промптинг дозволяє швидко створювати креативні зображення для ілюстрацій, інтерфейсів та реклами.</a:t>
            </a:r>
            <a:endParaRPr lang="en-US" sz="1750" dirty="0"/>
          </a:p>
        </p:txBody>
      </p:sp>
      <p:pic>
        <p:nvPicPr>
          <p:cNvPr id="8" name="Image 2" descr="preencoded.png"/>
          <p:cNvPicPr>
            <a:picLocks noChangeAspect="1"/>
          </p:cNvPicPr>
          <p:nvPr/>
        </p:nvPicPr>
        <p:blipFill>
          <a:blip r:embed="rId5"/>
          <a:stretch>
            <a:fillRect/>
          </a:stretch>
        </p:blipFill>
        <p:spPr>
          <a:xfrm>
            <a:off x="4759881" y="2984778"/>
            <a:ext cx="555427" cy="555427"/>
          </a:xfrm>
          <a:prstGeom prst="rect">
            <a:avLst/>
          </a:prstGeom>
        </p:spPr>
      </p:pic>
      <p:sp>
        <p:nvSpPr>
          <p:cNvPr id="9" name="Text 4"/>
          <p:cNvSpPr/>
          <p:nvPr/>
        </p:nvSpPr>
        <p:spPr>
          <a:xfrm>
            <a:off x="4759881" y="3762375"/>
            <a:ext cx="2388632" cy="694373"/>
          </a:xfrm>
          <a:prstGeom prst="rect">
            <a:avLst/>
          </a:prstGeom>
          <a:noFill/>
          <a:ln/>
        </p:spPr>
        <p:txBody>
          <a:bodyPr wrap="square" rtlCol="0" anchor="t"/>
          <a:lstStyle/>
          <a:p>
            <a:pPr marL="0" indent="0" algn="l">
              <a:lnSpc>
                <a:spcPts val="2734"/>
              </a:lnSpc>
              <a:buNone/>
            </a:pPr>
            <a:r>
              <a:rPr lang="en-US" sz="2187" dirty="0">
                <a:solidFill>
                  <a:srgbClr val="454240"/>
                </a:solidFill>
                <a:latin typeface="Libre Baskerville" pitchFamily="34" charset="0"/>
                <a:ea typeface="Libre Baskerville" pitchFamily="34" charset="-122"/>
                <a:cs typeface="Libre Baskerville" pitchFamily="34" charset="-120"/>
              </a:rPr>
              <a:t>Написання Текстів</a:t>
            </a:r>
            <a:endParaRPr lang="en-US" sz="2187" dirty="0"/>
          </a:p>
        </p:txBody>
      </p:sp>
      <p:sp>
        <p:nvSpPr>
          <p:cNvPr id="10" name="Text 5"/>
          <p:cNvSpPr/>
          <p:nvPr/>
        </p:nvSpPr>
        <p:spPr>
          <a:xfrm>
            <a:off x="4759881" y="4589978"/>
            <a:ext cx="2388632" cy="2487811"/>
          </a:xfrm>
          <a:prstGeom prst="rect">
            <a:avLst/>
          </a:prstGeom>
          <a:noFill/>
          <a:ln/>
        </p:spPr>
        <p:txBody>
          <a:bodyPr wrap="square" rtlCol="0" anchor="t"/>
          <a:lstStyle/>
          <a:p>
            <a:pPr marL="0" indent="0" algn="l">
              <a:lnSpc>
                <a:spcPts val="2799"/>
              </a:lnSpc>
              <a:buNone/>
            </a:pPr>
            <a:r>
              <a:rPr lang="en-US" sz="1750" dirty="0">
                <a:solidFill>
                  <a:srgbClr val="454240"/>
                </a:solidFill>
                <a:latin typeface="DM Sans" pitchFamily="34" charset="0"/>
                <a:ea typeface="DM Sans" pitchFamily="34" charset="-122"/>
                <a:cs typeface="DM Sans" pitchFamily="34" charset="-120"/>
              </a:rPr>
              <a:t>Промпти допомагають генерувати оригінальні тексти для статей, сценаріїв та рекламних матеріалів.</a:t>
            </a:r>
            <a:endParaRPr lang="en-US" sz="1750" dirty="0"/>
          </a:p>
        </p:txBody>
      </p:sp>
      <p:pic>
        <p:nvPicPr>
          <p:cNvPr id="11" name="Image 3" descr="preencoded.png"/>
          <p:cNvPicPr>
            <a:picLocks noChangeAspect="1"/>
          </p:cNvPicPr>
          <p:nvPr/>
        </p:nvPicPr>
        <p:blipFill>
          <a:blip r:embed="rId6"/>
          <a:stretch>
            <a:fillRect/>
          </a:stretch>
        </p:blipFill>
        <p:spPr>
          <a:xfrm>
            <a:off x="7481768" y="2984778"/>
            <a:ext cx="555427" cy="555427"/>
          </a:xfrm>
          <a:prstGeom prst="rect">
            <a:avLst/>
          </a:prstGeom>
        </p:spPr>
      </p:pic>
      <p:sp>
        <p:nvSpPr>
          <p:cNvPr id="12" name="Text 6"/>
          <p:cNvSpPr/>
          <p:nvPr/>
        </p:nvSpPr>
        <p:spPr>
          <a:xfrm>
            <a:off x="7481768" y="3762375"/>
            <a:ext cx="2388632" cy="347186"/>
          </a:xfrm>
          <a:prstGeom prst="rect">
            <a:avLst/>
          </a:prstGeom>
          <a:noFill/>
          <a:ln/>
        </p:spPr>
        <p:txBody>
          <a:bodyPr wrap="none" rtlCol="0" anchor="t"/>
          <a:lstStyle/>
          <a:p>
            <a:pPr marL="0" indent="0" algn="l">
              <a:lnSpc>
                <a:spcPts val="2734"/>
              </a:lnSpc>
              <a:buNone/>
            </a:pPr>
            <a:r>
              <a:rPr lang="en-US" sz="2187" dirty="0">
                <a:solidFill>
                  <a:srgbClr val="454240"/>
                </a:solidFill>
                <a:latin typeface="Libre Baskerville" pitchFamily="34" charset="0"/>
                <a:ea typeface="Libre Baskerville" pitchFamily="34" charset="-122"/>
                <a:cs typeface="Libre Baskerville" pitchFamily="34" charset="-120"/>
              </a:rPr>
              <a:t>Дослідження</a:t>
            </a:r>
            <a:endParaRPr lang="en-US" sz="2187" dirty="0"/>
          </a:p>
        </p:txBody>
      </p:sp>
      <p:sp>
        <p:nvSpPr>
          <p:cNvPr id="13" name="Text 7"/>
          <p:cNvSpPr/>
          <p:nvPr/>
        </p:nvSpPr>
        <p:spPr>
          <a:xfrm>
            <a:off x="7481768" y="4242792"/>
            <a:ext cx="2388632" cy="2132409"/>
          </a:xfrm>
          <a:prstGeom prst="rect">
            <a:avLst/>
          </a:prstGeom>
          <a:noFill/>
          <a:ln/>
        </p:spPr>
        <p:txBody>
          <a:bodyPr wrap="square" rtlCol="0" anchor="t"/>
          <a:lstStyle/>
          <a:p>
            <a:pPr marL="0" indent="0" algn="l">
              <a:lnSpc>
                <a:spcPts val="2799"/>
              </a:lnSpc>
              <a:buNone/>
            </a:pPr>
            <a:r>
              <a:rPr lang="en-US" sz="1750" dirty="0">
                <a:solidFill>
                  <a:srgbClr val="454240"/>
                </a:solidFill>
                <a:latin typeface="DM Sans" pitchFamily="34" charset="0"/>
                <a:ea typeface="DM Sans" pitchFamily="34" charset="-122"/>
                <a:cs typeface="DM Sans" pitchFamily="34" charset="-120"/>
              </a:rPr>
              <a:t>Промптинг може використовуватись для пошуку інформації, аналізу даних та отримання нових ідей.</a:t>
            </a:r>
            <a:endParaRPr lang="en-US" sz="1750" dirty="0"/>
          </a:p>
        </p:txBody>
      </p:sp>
      <p:pic>
        <p:nvPicPr>
          <p:cNvPr id="14" name="Image 4" descr="preencoded.png"/>
          <p:cNvPicPr>
            <a:picLocks noChangeAspect="1"/>
          </p:cNvPicPr>
          <p:nvPr/>
        </p:nvPicPr>
        <p:blipFill>
          <a:blip r:embed="rId7"/>
          <a:stretch>
            <a:fillRect/>
          </a:stretch>
        </p:blipFill>
        <p:spPr>
          <a:xfrm>
            <a:off x="10203656" y="2984778"/>
            <a:ext cx="555427" cy="555427"/>
          </a:xfrm>
          <a:prstGeom prst="rect">
            <a:avLst/>
          </a:prstGeom>
        </p:spPr>
      </p:pic>
      <p:sp>
        <p:nvSpPr>
          <p:cNvPr id="15" name="Text 8"/>
          <p:cNvSpPr/>
          <p:nvPr/>
        </p:nvSpPr>
        <p:spPr>
          <a:xfrm>
            <a:off x="10203656" y="3762375"/>
            <a:ext cx="2388751" cy="347186"/>
          </a:xfrm>
          <a:prstGeom prst="rect">
            <a:avLst/>
          </a:prstGeom>
          <a:noFill/>
          <a:ln/>
        </p:spPr>
        <p:txBody>
          <a:bodyPr wrap="none" rtlCol="0" anchor="t"/>
          <a:lstStyle/>
          <a:p>
            <a:pPr marL="0" indent="0" algn="l">
              <a:lnSpc>
                <a:spcPts val="2734"/>
              </a:lnSpc>
              <a:buNone/>
            </a:pPr>
            <a:r>
              <a:rPr lang="en-US" sz="2187" dirty="0">
                <a:solidFill>
                  <a:srgbClr val="454240"/>
                </a:solidFill>
                <a:latin typeface="Libre Baskerville" pitchFamily="34" charset="0"/>
                <a:ea typeface="Libre Baskerville" pitchFamily="34" charset="-122"/>
                <a:cs typeface="Libre Baskerville" pitchFamily="34" charset="-120"/>
              </a:rPr>
              <a:t>Освіта</a:t>
            </a:r>
            <a:endParaRPr lang="en-US" sz="2187" dirty="0"/>
          </a:p>
        </p:txBody>
      </p:sp>
      <p:sp>
        <p:nvSpPr>
          <p:cNvPr id="16" name="Text 9"/>
          <p:cNvSpPr/>
          <p:nvPr/>
        </p:nvSpPr>
        <p:spPr>
          <a:xfrm>
            <a:off x="10203656" y="4242792"/>
            <a:ext cx="2388751" cy="2132409"/>
          </a:xfrm>
          <a:prstGeom prst="rect">
            <a:avLst/>
          </a:prstGeom>
          <a:noFill/>
          <a:ln/>
        </p:spPr>
        <p:txBody>
          <a:bodyPr wrap="square" rtlCol="0" anchor="t"/>
          <a:lstStyle/>
          <a:p>
            <a:pPr marL="0" indent="0" algn="l">
              <a:lnSpc>
                <a:spcPts val="2799"/>
              </a:lnSpc>
              <a:buNone/>
            </a:pPr>
            <a:r>
              <a:rPr lang="en-US" sz="1750" dirty="0">
                <a:solidFill>
                  <a:srgbClr val="454240"/>
                </a:solidFill>
                <a:latin typeface="DM Sans" pitchFamily="34" charset="0"/>
                <a:ea typeface="DM Sans" pitchFamily="34" charset="-122"/>
                <a:cs typeface="DM Sans" pitchFamily="34" charset="-120"/>
              </a:rPr>
              <a:t>Ці інструменти можуть бути застосовані для навчання, створення навчальних матеріалів та імітації.</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
        <p:nvSpPr>
          <p:cNvPr id="4" name="Text 1"/>
          <p:cNvSpPr/>
          <p:nvPr/>
        </p:nvSpPr>
        <p:spPr>
          <a:xfrm>
            <a:off x="2037993" y="1117283"/>
            <a:ext cx="8437364" cy="694373"/>
          </a:xfrm>
          <a:prstGeom prst="rect">
            <a:avLst/>
          </a:prstGeom>
          <a:noFill/>
          <a:ln/>
        </p:spPr>
        <p:txBody>
          <a:bodyPr wrap="none" rtlCol="0" anchor="t"/>
          <a:lstStyle/>
          <a:p>
            <a:pPr marL="0" indent="0">
              <a:lnSpc>
                <a:spcPts val="5468"/>
              </a:lnSpc>
              <a:buNone/>
            </a:pPr>
            <a:r>
              <a:rPr lang="en-US" sz="4374" dirty="0">
                <a:solidFill>
                  <a:srgbClr val="5C4E3D"/>
                </a:solidFill>
                <a:latin typeface="Libre Baskerville" pitchFamily="34" charset="0"/>
                <a:ea typeface="Libre Baskerville" pitchFamily="34" charset="-122"/>
                <a:cs typeface="Libre Baskerville" pitchFamily="34" charset="-120"/>
              </a:rPr>
              <a:t>Висновки та Ключові Моменти</a:t>
            </a:r>
            <a:endParaRPr lang="en-US" sz="4374" dirty="0"/>
          </a:p>
        </p:txBody>
      </p:sp>
      <p:sp>
        <p:nvSpPr>
          <p:cNvPr id="5" name="Text 2"/>
          <p:cNvSpPr/>
          <p:nvPr/>
        </p:nvSpPr>
        <p:spPr>
          <a:xfrm>
            <a:off x="2037993" y="2367082"/>
            <a:ext cx="2777490" cy="347186"/>
          </a:xfrm>
          <a:prstGeom prst="rect">
            <a:avLst/>
          </a:prstGeom>
          <a:noFill/>
          <a:ln/>
        </p:spPr>
        <p:txBody>
          <a:bodyPr wrap="none" rtlCol="0" anchor="t"/>
          <a:lstStyle/>
          <a:p>
            <a:pPr marL="0" indent="0">
              <a:lnSpc>
                <a:spcPts val="2734"/>
              </a:lnSpc>
              <a:buNone/>
            </a:pPr>
            <a:r>
              <a:rPr lang="en-US" sz="2187" dirty="0">
                <a:solidFill>
                  <a:srgbClr val="5C4E3D"/>
                </a:solidFill>
                <a:latin typeface="Libre Baskerville" pitchFamily="34" charset="0"/>
                <a:ea typeface="Libre Baskerville" pitchFamily="34" charset="-122"/>
                <a:cs typeface="Libre Baskerville" pitchFamily="34" charset="-120"/>
              </a:rPr>
              <a:t>Ключові Моменти</a:t>
            </a:r>
            <a:endParaRPr lang="en-US" sz="2187" dirty="0"/>
          </a:p>
        </p:txBody>
      </p:sp>
      <p:sp>
        <p:nvSpPr>
          <p:cNvPr id="6" name="Text 3"/>
          <p:cNvSpPr/>
          <p:nvPr/>
        </p:nvSpPr>
        <p:spPr>
          <a:xfrm>
            <a:off x="2393394" y="2936436"/>
            <a:ext cx="3197937" cy="4558645"/>
          </a:xfrm>
          <a:prstGeom prst="rect">
            <a:avLst/>
          </a:prstGeom>
          <a:noFill/>
          <a:ln/>
        </p:spPr>
        <p:txBody>
          <a:bodyPr wrap="square" rtlCol="0" anchor="t"/>
          <a:lstStyle/>
          <a:p>
            <a:pPr marL="342900" indent="-342900" algn="l">
              <a:lnSpc>
                <a:spcPts val="2799"/>
              </a:lnSpc>
              <a:buSzPct val="100000"/>
              <a:buChar char="•"/>
            </a:pPr>
            <a:r>
              <a:rPr lang="en-US" sz="1750" dirty="0">
                <a:solidFill>
                  <a:srgbClr val="454240"/>
                </a:solidFill>
                <a:latin typeface="DM Sans" pitchFamily="34" charset="0"/>
                <a:ea typeface="DM Sans" pitchFamily="34" charset="-122"/>
                <a:cs typeface="DM Sans" pitchFamily="34" charset="-120"/>
              </a:rPr>
              <a:t>Промптинг - це мистецтво створення ефективних інструкцій для генеративних моделей ШІ</a:t>
            </a:r>
            <a:endParaRPr lang="en-US" sz="1750" dirty="0"/>
          </a:p>
        </p:txBody>
      </p:sp>
      <p:sp>
        <p:nvSpPr>
          <p:cNvPr id="7" name="Text 4"/>
          <p:cNvSpPr/>
          <p:nvPr/>
        </p:nvSpPr>
        <p:spPr>
          <a:xfrm>
            <a:off x="2393394" y="4802267"/>
            <a:ext cx="2800945" cy="1358690"/>
          </a:xfrm>
          <a:prstGeom prst="rect">
            <a:avLst/>
          </a:prstGeom>
          <a:noFill/>
          <a:ln/>
        </p:spPr>
        <p:txBody>
          <a:bodyPr wrap="square" rtlCol="0" anchor="t"/>
          <a:lstStyle/>
          <a:p>
            <a:pPr marL="342900" indent="-342900" algn="l">
              <a:lnSpc>
                <a:spcPts val="2799"/>
              </a:lnSpc>
              <a:buSzPct val="100000"/>
              <a:buChar char="•"/>
            </a:pPr>
            <a:r>
              <a:rPr lang="en-US" sz="1750" dirty="0">
                <a:solidFill>
                  <a:srgbClr val="454240"/>
                </a:solidFill>
                <a:latin typeface="DM Sans" pitchFamily="34" charset="0"/>
                <a:ea typeface="DM Sans" pitchFamily="34" charset="-122"/>
                <a:cs typeface="DM Sans" pitchFamily="34" charset="-120"/>
              </a:rPr>
              <a:t>Основа промптингу - точність, контекст та креативність</a:t>
            </a:r>
            <a:endParaRPr lang="en-US" sz="1750" dirty="0"/>
          </a:p>
        </p:txBody>
      </p:sp>
      <p:sp>
        <p:nvSpPr>
          <p:cNvPr id="8" name="Text 5"/>
          <p:cNvSpPr/>
          <p:nvPr/>
        </p:nvSpPr>
        <p:spPr>
          <a:xfrm>
            <a:off x="2393394" y="5957292"/>
            <a:ext cx="2800945" cy="1066205"/>
          </a:xfrm>
          <a:prstGeom prst="rect">
            <a:avLst/>
          </a:prstGeom>
          <a:noFill/>
          <a:ln/>
        </p:spPr>
        <p:txBody>
          <a:bodyPr wrap="square" rtlCol="0" anchor="t"/>
          <a:lstStyle/>
          <a:p>
            <a:pPr marL="342900" indent="-342900" algn="l">
              <a:lnSpc>
                <a:spcPts val="2799"/>
              </a:lnSpc>
              <a:buSzPct val="100000"/>
              <a:buChar char="•"/>
            </a:pPr>
            <a:r>
              <a:rPr lang="en-US" sz="1750" dirty="0">
                <a:solidFill>
                  <a:srgbClr val="454240"/>
                </a:solidFill>
                <a:latin typeface="DM Sans" pitchFamily="34" charset="0"/>
                <a:ea typeface="DM Sans" pitchFamily="34" charset="-122"/>
                <a:cs typeface="DM Sans" pitchFamily="34" charset="-120"/>
              </a:rPr>
              <a:t>Існують різні типи промптів: описові, інструктивні та креативні</a:t>
            </a:r>
            <a:endParaRPr lang="en-US" sz="1750" dirty="0"/>
          </a:p>
        </p:txBody>
      </p:sp>
      <p:sp>
        <p:nvSpPr>
          <p:cNvPr id="9" name="Text 6"/>
          <p:cNvSpPr/>
          <p:nvPr/>
        </p:nvSpPr>
        <p:spPr>
          <a:xfrm>
            <a:off x="5743932" y="2367082"/>
            <a:ext cx="3156347" cy="694373"/>
          </a:xfrm>
          <a:prstGeom prst="rect">
            <a:avLst/>
          </a:prstGeom>
          <a:noFill/>
          <a:ln/>
        </p:spPr>
        <p:txBody>
          <a:bodyPr wrap="square" rtlCol="0" anchor="t"/>
          <a:lstStyle/>
          <a:p>
            <a:pPr marL="0" indent="0">
              <a:lnSpc>
                <a:spcPts val="2734"/>
              </a:lnSpc>
              <a:buNone/>
            </a:pPr>
            <a:r>
              <a:rPr lang="en-US" sz="2187" dirty="0">
                <a:solidFill>
                  <a:srgbClr val="5C4E3D"/>
                </a:solidFill>
                <a:latin typeface="Libre Baskerville" pitchFamily="34" charset="0"/>
                <a:ea typeface="Libre Baskerville" pitchFamily="34" charset="-122"/>
                <a:cs typeface="Libre Baskerville" pitchFamily="34" charset="-120"/>
              </a:rPr>
              <a:t>Застосування в Реальному Житті</a:t>
            </a:r>
            <a:endParaRPr lang="en-US" sz="2187" dirty="0"/>
          </a:p>
        </p:txBody>
      </p:sp>
      <p:sp>
        <p:nvSpPr>
          <p:cNvPr id="10" name="Text 7"/>
          <p:cNvSpPr/>
          <p:nvPr/>
        </p:nvSpPr>
        <p:spPr>
          <a:xfrm>
            <a:off x="5743932" y="3283625"/>
            <a:ext cx="3156347" cy="2132409"/>
          </a:xfrm>
          <a:prstGeom prst="rect">
            <a:avLst/>
          </a:prstGeom>
          <a:noFill/>
          <a:ln/>
        </p:spPr>
        <p:txBody>
          <a:bodyPr wrap="square" rtlCol="0" anchor="t"/>
          <a:lstStyle/>
          <a:p>
            <a:pPr marL="0" indent="0">
              <a:lnSpc>
                <a:spcPts val="2799"/>
              </a:lnSpc>
              <a:buNone/>
            </a:pPr>
            <a:r>
              <a:rPr lang="en-US" sz="1750" dirty="0">
                <a:solidFill>
                  <a:srgbClr val="454240"/>
                </a:solidFill>
                <a:latin typeface="DM Sans" pitchFamily="34" charset="0"/>
                <a:ea typeface="DM Sans" pitchFamily="34" charset="-122"/>
                <a:cs typeface="DM Sans" pitchFamily="34" charset="-120"/>
              </a:rPr>
              <a:t>Промптинг можна використовувати в дизайні, написанні текстів, дослідженнях та освіті для отримання креативних та оригінальних результатів.</a:t>
            </a:r>
            <a:endParaRPr lang="en-US" sz="1750" dirty="0"/>
          </a:p>
        </p:txBody>
      </p:sp>
      <p:sp>
        <p:nvSpPr>
          <p:cNvPr id="11" name="Text 8"/>
          <p:cNvSpPr/>
          <p:nvPr/>
        </p:nvSpPr>
        <p:spPr>
          <a:xfrm>
            <a:off x="9449872" y="2367082"/>
            <a:ext cx="3072765" cy="347186"/>
          </a:xfrm>
          <a:prstGeom prst="rect">
            <a:avLst/>
          </a:prstGeom>
          <a:noFill/>
          <a:ln/>
        </p:spPr>
        <p:txBody>
          <a:bodyPr wrap="none" rtlCol="0" anchor="t"/>
          <a:lstStyle/>
          <a:p>
            <a:pPr marL="0" indent="0">
              <a:lnSpc>
                <a:spcPts val="2734"/>
              </a:lnSpc>
              <a:buNone/>
            </a:pPr>
            <a:r>
              <a:rPr lang="en-US" sz="2187" dirty="0">
                <a:solidFill>
                  <a:srgbClr val="5C4E3D"/>
                </a:solidFill>
                <a:latin typeface="Libre Baskerville" pitchFamily="34" charset="0"/>
                <a:ea typeface="Libre Baskerville" pitchFamily="34" charset="-122"/>
                <a:cs typeface="Libre Baskerville" pitchFamily="34" charset="-120"/>
              </a:rPr>
              <a:t>Перспективи Розвитку</a:t>
            </a:r>
            <a:endParaRPr lang="en-US" sz="2187" dirty="0"/>
          </a:p>
        </p:txBody>
      </p:sp>
      <p:sp>
        <p:nvSpPr>
          <p:cNvPr id="12" name="Text 9"/>
          <p:cNvSpPr/>
          <p:nvPr/>
        </p:nvSpPr>
        <p:spPr>
          <a:xfrm>
            <a:off x="9449872" y="2936438"/>
            <a:ext cx="3156347" cy="2132409"/>
          </a:xfrm>
          <a:prstGeom prst="rect">
            <a:avLst/>
          </a:prstGeom>
          <a:noFill/>
          <a:ln/>
        </p:spPr>
        <p:txBody>
          <a:bodyPr wrap="square" rtlCol="0" anchor="t"/>
          <a:lstStyle/>
          <a:p>
            <a:pPr marL="0" indent="0">
              <a:lnSpc>
                <a:spcPts val="2799"/>
              </a:lnSpc>
              <a:buNone/>
            </a:pPr>
            <a:r>
              <a:rPr lang="en-US" sz="1750" dirty="0">
                <a:solidFill>
                  <a:srgbClr val="454240"/>
                </a:solidFill>
                <a:latin typeface="DM Sans" pitchFamily="34" charset="0"/>
                <a:ea typeface="DM Sans" pitchFamily="34" charset="-122"/>
                <a:cs typeface="DM Sans" pitchFamily="34" charset="-120"/>
              </a:rPr>
              <a:t>Оптимізація промптів через ітерації та аналіз результатів дозволяє постійно вдосконалювати використання цих потужних інструментів.</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485</Words>
  <Application>Microsoft Office PowerPoint</Application>
  <PresentationFormat>Произвольный</PresentationFormat>
  <Paragraphs>71</Paragraphs>
  <Slides>8</Slides>
  <Notes>8</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andrey</cp:lastModifiedBy>
  <cp:revision>2</cp:revision>
  <dcterms:created xsi:type="dcterms:W3CDTF">2024-04-30T13:09:12Z</dcterms:created>
  <dcterms:modified xsi:type="dcterms:W3CDTF">2024-04-30T13:17:50Z</dcterms:modified>
</cp:coreProperties>
</file>