
<file path=[Content_Types].xml><?xml version="1.0" encoding="utf-8"?>
<Types xmlns="http://schemas.openxmlformats.org/package/2006/content-types"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AF9F6-5C10-4551-9526-8F917265A499}" type="datetimeFigureOut">
              <a:rPr lang="uk-UA" smtClean="0"/>
              <a:t>09.04.2024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9259F-DBFB-4DDB-9E28-70C90B203A3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426196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AF9F6-5C10-4551-9526-8F917265A499}" type="datetimeFigureOut">
              <a:rPr lang="uk-UA" smtClean="0"/>
              <a:t>09.04.2024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9259F-DBFB-4DDB-9E28-70C90B203A3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14759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AF9F6-5C10-4551-9526-8F917265A499}" type="datetimeFigureOut">
              <a:rPr lang="uk-UA" smtClean="0"/>
              <a:t>09.04.2024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9259F-DBFB-4DDB-9E28-70C90B203A3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08529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AF9F6-5C10-4551-9526-8F917265A499}" type="datetimeFigureOut">
              <a:rPr lang="uk-UA" smtClean="0"/>
              <a:t>09.04.2024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9259F-DBFB-4DDB-9E28-70C90B203A3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63377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AF9F6-5C10-4551-9526-8F917265A499}" type="datetimeFigureOut">
              <a:rPr lang="uk-UA" smtClean="0"/>
              <a:t>09.04.2024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9259F-DBFB-4DDB-9E28-70C90B203A3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06292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AF9F6-5C10-4551-9526-8F917265A499}" type="datetimeFigureOut">
              <a:rPr lang="uk-UA" smtClean="0"/>
              <a:t>09.04.2024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9259F-DBFB-4DDB-9E28-70C90B203A3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896817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AF9F6-5C10-4551-9526-8F917265A499}" type="datetimeFigureOut">
              <a:rPr lang="uk-UA" smtClean="0"/>
              <a:t>09.04.2024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9259F-DBFB-4DDB-9E28-70C90B203A3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34461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AF9F6-5C10-4551-9526-8F917265A499}" type="datetimeFigureOut">
              <a:rPr lang="uk-UA" smtClean="0"/>
              <a:t>09.04.2024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9259F-DBFB-4DDB-9E28-70C90B203A3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29151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AF9F6-5C10-4551-9526-8F917265A499}" type="datetimeFigureOut">
              <a:rPr lang="uk-UA" smtClean="0"/>
              <a:t>09.04.2024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9259F-DBFB-4DDB-9E28-70C90B203A3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63914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AF9F6-5C10-4551-9526-8F917265A499}" type="datetimeFigureOut">
              <a:rPr lang="uk-UA" smtClean="0"/>
              <a:t>09.04.2024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9259F-DBFB-4DDB-9E28-70C90B203A3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8073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AF9F6-5C10-4551-9526-8F917265A499}" type="datetimeFigureOut">
              <a:rPr lang="uk-UA" smtClean="0"/>
              <a:t>09.04.2024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9259F-DBFB-4DDB-9E28-70C90B203A3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169771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5AF9F6-5C10-4551-9526-8F917265A499}" type="datetimeFigureOut">
              <a:rPr lang="uk-UA" smtClean="0"/>
              <a:t>09.04.2024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B9259F-DBFB-4DDB-9E28-70C90B203A3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88290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mp"/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mp"/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mp"/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mp"/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43608" y="692696"/>
            <a:ext cx="70558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dirty="0" smtClean="0"/>
              <a:t>ОСНОВИ ШТУЧНОГО ІНТЕЛЕКТУ</a:t>
            </a:r>
            <a:endParaRPr lang="uk-UA" sz="40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628800"/>
            <a:ext cx="7416824" cy="417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3227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663079"/>
            <a:ext cx="756084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В наш час все </a:t>
            </a:r>
            <a:r>
              <a:rPr lang="ru-RU" sz="3200" dirty="0" err="1" smtClean="0"/>
              <a:t>більший</a:t>
            </a:r>
            <a:r>
              <a:rPr lang="ru-RU" sz="3200" dirty="0" smtClean="0"/>
              <a:t> </a:t>
            </a:r>
            <a:r>
              <a:rPr lang="ru-RU" sz="3200" dirty="0" err="1" smtClean="0"/>
              <a:t>відклик</a:t>
            </a:r>
            <a:r>
              <a:rPr lang="ru-RU" sz="3200" dirty="0" smtClean="0"/>
              <a:t> </a:t>
            </a:r>
            <a:r>
              <a:rPr lang="ru-RU" sz="3200" dirty="0" err="1" smtClean="0"/>
              <a:t>набувають</a:t>
            </a:r>
            <a:r>
              <a:rPr lang="ru-RU" sz="3200" dirty="0" smtClean="0"/>
              <a:t> так </a:t>
            </a:r>
            <a:r>
              <a:rPr lang="ru-RU" sz="3200" dirty="0" err="1" smtClean="0"/>
              <a:t>звані</a:t>
            </a:r>
            <a:r>
              <a:rPr lang="ru-RU" sz="3200" dirty="0" smtClean="0"/>
              <a:t> </a:t>
            </a:r>
            <a:r>
              <a:rPr lang="ru-RU" sz="3200" dirty="0" err="1" smtClean="0"/>
              <a:t>Smart</a:t>
            </a:r>
            <a:r>
              <a:rPr lang="ru-RU" sz="3200" dirty="0" smtClean="0"/>
              <a:t>. </a:t>
            </a:r>
            <a:r>
              <a:rPr lang="ru-RU" sz="3200" dirty="0" err="1" smtClean="0"/>
              <a:t>Home</a:t>
            </a:r>
            <a:r>
              <a:rPr lang="ru-RU" sz="3200" dirty="0" smtClean="0"/>
              <a:t>, </a:t>
            </a:r>
            <a:r>
              <a:rPr lang="ru-RU" sz="3200" dirty="0" err="1" smtClean="0"/>
              <a:t>тобто</a:t>
            </a:r>
            <a:r>
              <a:rPr lang="ru-RU" sz="3200" dirty="0" smtClean="0"/>
              <a:t> </a:t>
            </a:r>
            <a:r>
              <a:rPr lang="ru-RU" sz="3200" dirty="0" err="1" smtClean="0"/>
              <a:t>розумні</a:t>
            </a:r>
            <a:r>
              <a:rPr lang="ru-RU" sz="3200" dirty="0" smtClean="0"/>
              <a:t> </a:t>
            </a:r>
            <a:r>
              <a:rPr lang="ru-RU" sz="3200" dirty="0" err="1" smtClean="0"/>
              <a:t>будинки</a:t>
            </a:r>
            <a:r>
              <a:rPr lang="ru-RU" sz="3200" dirty="0" smtClean="0"/>
              <a:t>. </a:t>
            </a:r>
            <a:r>
              <a:rPr lang="ru-RU" sz="3200" dirty="0" err="1" smtClean="0"/>
              <a:t>Висловіть</a:t>
            </a:r>
            <a:r>
              <a:rPr lang="ru-RU" sz="3200" dirty="0" smtClean="0"/>
              <a:t> свою думку с приводу </a:t>
            </a:r>
            <a:r>
              <a:rPr lang="ru-RU" sz="3200" dirty="0" err="1" smtClean="0"/>
              <a:t>цього</a:t>
            </a:r>
            <a:r>
              <a:rPr lang="ru-RU" sz="3200" dirty="0" smtClean="0"/>
              <a:t> </a:t>
            </a:r>
            <a:r>
              <a:rPr lang="ru-RU" sz="3200" dirty="0" err="1" smtClean="0"/>
              <a:t>питання</a:t>
            </a:r>
            <a:r>
              <a:rPr lang="ru-RU" sz="3200" dirty="0" smtClean="0"/>
              <a:t>.</a:t>
            </a:r>
            <a:endParaRPr lang="uk-UA" sz="3200" dirty="0"/>
          </a:p>
        </p:txBody>
      </p:sp>
      <p:pic>
        <p:nvPicPr>
          <p:cNvPr id="3" name="Рисунок 2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725182"/>
            <a:ext cx="6480720" cy="3728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1114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477018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400" dirty="0" smtClean="0"/>
              <a:t>В 2015 році в Америці штучному інтелекту «</a:t>
            </a:r>
            <a:r>
              <a:rPr lang="en-US" sz="2400" dirty="0" smtClean="0"/>
              <a:t>Dip patient» </a:t>
            </a:r>
            <a:r>
              <a:rPr lang="uk-UA" sz="2400" dirty="0" smtClean="0"/>
              <a:t>дали </a:t>
            </a:r>
            <a:r>
              <a:rPr lang="uk-UA" sz="2400" dirty="0" err="1" smtClean="0"/>
              <a:t>просканувати</a:t>
            </a:r>
            <a:r>
              <a:rPr lang="uk-UA" sz="2400" dirty="0" smtClean="0"/>
              <a:t> базу даних 700 тисяч пацієнтів щоб він зміг, на основі даних нових пацієнтів без лікарів, встановити діагноз. Що ви думаєте з приводу того що в майбутньому замість лікарів діагнози нам будуть ставити комп’ютери ?</a:t>
            </a:r>
            <a:endParaRPr lang="uk-UA" sz="2400" dirty="0"/>
          </a:p>
        </p:txBody>
      </p:sp>
      <p:pic>
        <p:nvPicPr>
          <p:cNvPr id="3" name="Рисунок 2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018" y="3060729"/>
            <a:ext cx="4009030" cy="2888551"/>
          </a:xfrm>
          <a:prstGeom prst="rect">
            <a:avLst/>
          </a:prstGeom>
        </p:spPr>
      </p:pic>
      <p:pic>
        <p:nvPicPr>
          <p:cNvPr id="4" name="Рисунок 3" descr="Вырезка экрана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3053354"/>
            <a:ext cx="3240360" cy="289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8560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692696"/>
            <a:ext cx="75608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400" dirty="0" smtClean="0"/>
              <a:t>Зараз в світі йде розвиток роботів зі штучним інтелектом, так званих андроїдів. Одними з лідерів є </a:t>
            </a:r>
            <a:r>
              <a:rPr lang="en-US" sz="2400" dirty="0" smtClean="0"/>
              <a:t>Boston Dynamics </a:t>
            </a:r>
            <a:r>
              <a:rPr lang="uk-UA" sz="2400" dirty="0" smtClean="0"/>
              <a:t>з їх Атласом. Озвучте свою думку відносно створення андроїдів?</a:t>
            </a:r>
            <a:endParaRPr lang="uk-UA" sz="2400" dirty="0"/>
          </a:p>
        </p:txBody>
      </p:sp>
      <p:pic>
        <p:nvPicPr>
          <p:cNvPr id="3" name="Рисунок 2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2582472"/>
            <a:ext cx="3528392" cy="3006768"/>
          </a:xfrm>
          <a:prstGeom prst="rect">
            <a:avLst/>
          </a:prstGeom>
        </p:spPr>
      </p:pic>
      <p:pic>
        <p:nvPicPr>
          <p:cNvPr id="4" name="Рисунок 3" descr="Вырезка экрана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2582472"/>
            <a:ext cx="3384376" cy="3006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5736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620688"/>
            <a:ext cx="75608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err="1" smtClean="0"/>
              <a:t>Штучний</a:t>
            </a:r>
            <a:r>
              <a:rPr lang="ru-RU" sz="2400" dirty="0" smtClean="0"/>
              <a:t> </a:t>
            </a:r>
            <a:r>
              <a:rPr lang="ru-RU" sz="2400" dirty="0" err="1" smtClean="0"/>
              <a:t>інтелект</a:t>
            </a:r>
            <a:r>
              <a:rPr lang="ru-RU" sz="2400" dirty="0" smtClean="0"/>
              <a:t> </a:t>
            </a:r>
            <a:r>
              <a:rPr lang="ru-RU" sz="2400" dirty="0" err="1" smtClean="0"/>
              <a:t>також</a:t>
            </a:r>
            <a:r>
              <a:rPr lang="ru-RU" sz="2400" dirty="0" smtClean="0"/>
              <a:t> </a:t>
            </a:r>
            <a:r>
              <a:rPr lang="ru-RU" sz="2400" dirty="0" err="1" smtClean="0"/>
              <a:t>навчають</a:t>
            </a:r>
            <a:r>
              <a:rPr lang="ru-RU" sz="2400" dirty="0" smtClean="0"/>
              <a:t> </a:t>
            </a:r>
            <a:r>
              <a:rPr lang="ru-RU" sz="2400" dirty="0" err="1" smtClean="0"/>
              <a:t>малювати</a:t>
            </a:r>
            <a:r>
              <a:rPr lang="ru-RU" sz="2400" dirty="0" smtClean="0"/>
              <a:t> </a:t>
            </a:r>
            <a:r>
              <a:rPr lang="ru-RU" sz="2400" dirty="0" err="1" smtClean="0"/>
              <a:t>картини</a:t>
            </a:r>
            <a:r>
              <a:rPr lang="ru-RU" sz="2400" dirty="0" smtClean="0"/>
              <a:t> та </a:t>
            </a:r>
            <a:r>
              <a:rPr lang="ru-RU" sz="2400" dirty="0" err="1" smtClean="0"/>
              <a:t>писати</a:t>
            </a:r>
            <a:r>
              <a:rPr lang="ru-RU" sz="2400" dirty="0" smtClean="0"/>
              <a:t> </a:t>
            </a:r>
            <a:r>
              <a:rPr lang="ru-RU" sz="2400" dirty="0" err="1" smtClean="0"/>
              <a:t>музику</a:t>
            </a:r>
            <a:r>
              <a:rPr lang="ru-RU" sz="2400" dirty="0" smtClean="0"/>
              <a:t>. Як ви </a:t>
            </a:r>
            <a:r>
              <a:rPr lang="ru-RU" sz="2400" dirty="0" err="1" smtClean="0"/>
              <a:t>відноситесь</a:t>
            </a:r>
            <a:r>
              <a:rPr lang="ru-RU" sz="2400" dirty="0" smtClean="0"/>
              <a:t> до того </a:t>
            </a:r>
            <a:r>
              <a:rPr lang="ru-RU" sz="2400" dirty="0" err="1" smtClean="0"/>
              <a:t>що</a:t>
            </a:r>
            <a:r>
              <a:rPr lang="ru-RU" sz="2400" dirty="0" smtClean="0"/>
              <a:t> в </a:t>
            </a:r>
            <a:r>
              <a:rPr lang="ru-RU" sz="2400" dirty="0" err="1" smtClean="0"/>
              <a:t>майбутньому</a:t>
            </a:r>
            <a:r>
              <a:rPr lang="ru-RU" sz="2400" dirty="0" smtClean="0"/>
              <a:t> ми </a:t>
            </a:r>
            <a:r>
              <a:rPr lang="ru-RU" sz="2400" dirty="0" err="1" smtClean="0"/>
              <a:t>будемо</a:t>
            </a:r>
            <a:r>
              <a:rPr lang="ru-RU" sz="2400" dirty="0" smtClean="0"/>
              <a:t> </a:t>
            </a:r>
            <a:r>
              <a:rPr lang="ru-RU" sz="2400" dirty="0" err="1" smtClean="0"/>
              <a:t>слухати</a:t>
            </a:r>
            <a:r>
              <a:rPr lang="ru-RU" sz="2400" dirty="0" smtClean="0"/>
              <a:t> </a:t>
            </a:r>
            <a:r>
              <a:rPr lang="ru-RU" sz="2400" dirty="0" err="1" smtClean="0"/>
              <a:t>музику</a:t>
            </a:r>
            <a:r>
              <a:rPr lang="ru-RU" sz="2400" dirty="0" smtClean="0"/>
              <a:t> </a:t>
            </a:r>
            <a:r>
              <a:rPr lang="ru-RU" sz="2400" dirty="0" err="1" smtClean="0"/>
              <a:t>або</a:t>
            </a:r>
            <a:r>
              <a:rPr lang="ru-RU" sz="2400" dirty="0" smtClean="0"/>
              <a:t> </a:t>
            </a:r>
            <a:r>
              <a:rPr lang="ru-RU" sz="2400" dirty="0" err="1" smtClean="0"/>
              <a:t>читати</a:t>
            </a:r>
            <a:r>
              <a:rPr lang="ru-RU" sz="2400" dirty="0" smtClean="0"/>
              <a:t> книгу </a:t>
            </a:r>
            <a:r>
              <a:rPr lang="ru-RU" sz="2400" dirty="0" err="1" smtClean="0"/>
              <a:t>написану</a:t>
            </a:r>
            <a:r>
              <a:rPr lang="ru-RU" sz="2400" dirty="0" smtClean="0"/>
              <a:t> </a:t>
            </a:r>
            <a:r>
              <a:rPr lang="ru-RU" sz="2400" dirty="0" err="1" smtClean="0"/>
              <a:t>комп’ютером</a:t>
            </a:r>
            <a:r>
              <a:rPr lang="ru-RU" sz="2400" dirty="0" smtClean="0"/>
              <a:t>.</a:t>
            </a:r>
            <a:endParaRPr lang="uk-UA" sz="2400" dirty="0"/>
          </a:p>
        </p:txBody>
      </p:sp>
      <p:pic>
        <p:nvPicPr>
          <p:cNvPr id="3" name="Рисунок 2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362" y="2528762"/>
            <a:ext cx="3342622" cy="3564534"/>
          </a:xfrm>
          <a:prstGeom prst="rect">
            <a:avLst/>
          </a:prstGeom>
        </p:spPr>
      </p:pic>
      <p:pic>
        <p:nvPicPr>
          <p:cNvPr id="5" name="Рисунок 4" descr="Вырезка экрана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8" y="2591452"/>
            <a:ext cx="4104458" cy="3501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1945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536004"/>
            <a:ext cx="78488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400" dirty="0" smtClean="0"/>
              <a:t>Компанія </a:t>
            </a:r>
            <a:r>
              <a:rPr lang="en-US" sz="2400" dirty="0" smtClean="0"/>
              <a:t>Microsoft </a:t>
            </a:r>
            <a:r>
              <a:rPr lang="uk-UA" sz="2400" dirty="0" smtClean="0"/>
              <a:t>розробила віртуального співрозмовника </a:t>
            </a:r>
            <a:r>
              <a:rPr lang="en-US" sz="2400" dirty="0" err="1" smtClean="0"/>
              <a:t>Xiaoice</a:t>
            </a:r>
            <a:r>
              <a:rPr lang="en-US" sz="2400" dirty="0" smtClean="0"/>
              <a:t> (</a:t>
            </a:r>
            <a:r>
              <a:rPr lang="uk-UA" sz="2400" dirty="0" err="1" smtClean="0"/>
              <a:t>Сяоайс</a:t>
            </a:r>
            <a:r>
              <a:rPr lang="uk-UA" sz="2400" dirty="0" smtClean="0"/>
              <a:t>). Це не звичайний чат-бот, тому що вона може аналізувати вас та підбирати відповідні емоції. Що ви думаєте про спілкування с такими ботами?</a:t>
            </a:r>
            <a:endParaRPr lang="uk-UA" sz="2400" dirty="0"/>
          </a:p>
        </p:txBody>
      </p:sp>
      <p:pic>
        <p:nvPicPr>
          <p:cNvPr id="3" name="Рисунок 2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708920"/>
            <a:ext cx="3780420" cy="2952328"/>
          </a:xfrm>
          <a:prstGeom prst="rect">
            <a:avLst/>
          </a:prstGeom>
        </p:spPr>
      </p:pic>
      <p:pic>
        <p:nvPicPr>
          <p:cNvPr id="4" name="Рисунок 3" descr="Вырезка экрана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2708920"/>
            <a:ext cx="3528392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8720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404664"/>
            <a:ext cx="72728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/>
              <a:t>Інтелект (лат. </a:t>
            </a:r>
            <a:r>
              <a:rPr lang="en-US" sz="2400" b="1" dirty="0" err="1" smtClean="0"/>
              <a:t>intellectus</a:t>
            </a:r>
            <a:r>
              <a:rPr lang="en-US" sz="2400" b="1" dirty="0" smtClean="0"/>
              <a:t> – </a:t>
            </a:r>
            <a:r>
              <a:rPr lang="uk-UA" sz="2400" dirty="0" smtClean="0"/>
              <a:t>відчуття, сприйняття, розуміння, розум) – здатність до пізнання і вирішення труднощів, яка об’єднує всі пізнавальні здібності людини: відчуття, сприйняття, пам’ять, уявлення, мислення. </a:t>
            </a:r>
            <a:endParaRPr lang="uk-UA" sz="2400" dirty="0"/>
          </a:p>
        </p:txBody>
      </p:sp>
      <p:pic>
        <p:nvPicPr>
          <p:cNvPr id="4" name="Рисунок 3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492896"/>
            <a:ext cx="5760640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4363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476672"/>
            <a:ext cx="770485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000" dirty="0" smtClean="0"/>
              <a:t>Штучний інтелект (</a:t>
            </a:r>
            <a:r>
              <a:rPr lang="uk-UA" sz="2000" dirty="0" err="1" smtClean="0"/>
              <a:t>англ</a:t>
            </a:r>
            <a:r>
              <a:rPr lang="uk-UA" sz="2000" dirty="0" smtClean="0"/>
              <a:t>. </a:t>
            </a:r>
            <a:r>
              <a:rPr lang="en-US" sz="2000" dirty="0" smtClean="0"/>
              <a:t>artificial intelligence) — </a:t>
            </a:r>
            <a:r>
              <a:rPr lang="uk-UA" sz="2000" dirty="0" smtClean="0"/>
              <a:t>це область інформатики, яка займається розробкою інтелектуальних комп’ютерних систем, інтелектуальних комп’ютерних програм, які імітують роботу людського розуму. Такі інтелектуальні системи повинні виконувати творчі функції, </a:t>
            </a:r>
            <a:r>
              <a:rPr lang="uk-UA" sz="2000" dirty="0" err="1" smtClean="0"/>
              <a:t>мисленнєві</a:t>
            </a:r>
            <a:r>
              <a:rPr lang="uk-UA" sz="2000" dirty="0" smtClean="0"/>
              <a:t> операції, які традиційно вважаються прерогативою людини, — розуміння мови, уміння навчатися, здатність міркувати, робити висновки та передбачати, вирішувати проблеми тощо. </a:t>
            </a:r>
            <a:endParaRPr lang="uk-UA" sz="2000" dirty="0"/>
          </a:p>
        </p:txBody>
      </p:sp>
      <p:pic>
        <p:nvPicPr>
          <p:cNvPr id="3" name="Рисунок 2" descr="Вырезка экрана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883"/>
          <a:stretch/>
        </p:blipFill>
        <p:spPr>
          <a:xfrm>
            <a:off x="1259632" y="3031217"/>
            <a:ext cx="5832648" cy="3566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8894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548680"/>
            <a:ext cx="828092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dirty="0" smtClean="0"/>
              <a:t>Улітку 1956 року в Університеті </a:t>
            </a:r>
            <a:r>
              <a:rPr lang="uk-UA" dirty="0" err="1" smtClean="0"/>
              <a:t>Дартмута</a:t>
            </a:r>
            <a:r>
              <a:rPr lang="uk-UA" dirty="0" smtClean="0"/>
              <a:t> у США пройшла перша робоча конференція науковців з проблематики штучного інтелекту. Саме тоді і з’явився сам термін «штучний інтелект». Уважається, що штучний інтелект буде здатний проявляти поведінку, яка не відрізняється від людської. Так, один з основоположників теорії штучного інтелекту Алан </a:t>
            </a:r>
            <a:r>
              <a:rPr lang="uk-UA" dirty="0" err="1" smtClean="0"/>
              <a:t>Тьюрінг</a:t>
            </a:r>
            <a:r>
              <a:rPr lang="uk-UA" dirty="0" smtClean="0"/>
              <a:t> у своїй книзі «Чи може машина думати?» вважав, що машина стане розумною тоді, коли буде здатна підтримувати листування зі звичайною людиною, і та не зможе зрозуміти, що спілкується з машиною (так званий тест </a:t>
            </a:r>
            <a:r>
              <a:rPr lang="uk-UA" dirty="0" err="1" smtClean="0"/>
              <a:t>Тьюрінга</a:t>
            </a:r>
            <a:r>
              <a:rPr lang="uk-UA" dirty="0" smtClean="0"/>
              <a:t>). Тест уважається пройденим, якщо 30 % експертів не розпізнають штучний інтелект. </a:t>
            </a:r>
            <a:endParaRPr lang="uk-UA" dirty="0"/>
          </a:p>
        </p:txBody>
      </p:sp>
      <p:pic>
        <p:nvPicPr>
          <p:cNvPr id="3" name="Рисунок 2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2996952"/>
            <a:ext cx="2232248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6264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476672"/>
            <a:ext cx="741682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000" dirty="0" smtClean="0"/>
              <a:t>Існує кілька напрямів створення штучного інтелекту: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uk-UA" sz="2000" dirty="0" smtClean="0"/>
              <a:t>створення комп’ютерних систем, що імітують діяльність людини (наприклад, емоції, мовлення, жести, відчуття, творчість тощо);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uk-UA" sz="2000" dirty="0" smtClean="0"/>
              <a:t>створення комп’ютерних систем на основі використання біологічних елементів (наприклад, нейрокомп’ютер, біокомп’ютер); </a:t>
            </a:r>
            <a:endParaRPr lang="uk-UA" sz="2000" dirty="0"/>
          </a:p>
        </p:txBody>
      </p:sp>
      <p:pic>
        <p:nvPicPr>
          <p:cNvPr id="3" name="Рисунок 2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892" y="3140968"/>
            <a:ext cx="3173125" cy="2255222"/>
          </a:xfrm>
          <a:prstGeom prst="rect">
            <a:avLst/>
          </a:prstGeom>
        </p:spPr>
      </p:pic>
      <p:pic>
        <p:nvPicPr>
          <p:cNvPr id="5" name="Рисунок 4" descr="Вырезка экрана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184142"/>
            <a:ext cx="3456384" cy="2212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8747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3648" y="473932"/>
            <a:ext cx="727280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/>
              <a:t>створення </a:t>
            </a:r>
            <a:r>
              <a:rPr lang="ru-RU" sz="2000" dirty="0" err="1" smtClean="0"/>
              <a:t>комп’ютерних</a:t>
            </a:r>
            <a:r>
              <a:rPr lang="ru-RU" sz="2000" dirty="0" smtClean="0"/>
              <a:t> систем, </a:t>
            </a:r>
            <a:r>
              <a:rPr lang="ru-RU" sz="2000" dirty="0" err="1" smtClean="0"/>
              <a:t>які</a:t>
            </a:r>
            <a:r>
              <a:rPr lang="ru-RU" sz="2000" dirty="0" smtClean="0"/>
              <a:t> </a:t>
            </a:r>
            <a:r>
              <a:rPr lang="ru-RU" sz="2000" dirty="0" err="1" smtClean="0"/>
              <a:t>імітують</a:t>
            </a:r>
            <a:r>
              <a:rPr lang="ru-RU" sz="2000" dirty="0" smtClean="0"/>
              <a:t> </a:t>
            </a:r>
            <a:r>
              <a:rPr lang="ru-RU" sz="2000" dirty="0" err="1" smtClean="0"/>
              <a:t>логічне</a:t>
            </a:r>
            <a:r>
              <a:rPr lang="ru-RU" sz="2000" dirty="0" smtClean="0"/>
              <a:t> </a:t>
            </a:r>
            <a:r>
              <a:rPr lang="ru-RU" sz="2000" dirty="0" err="1" smtClean="0"/>
              <a:t>мислення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людини</a:t>
            </a:r>
            <a:r>
              <a:rPr lang="ru-RU" sz="2000" dirty="0" smtClean="0"/>
              <a:t> на </a:t>
            </a:r>
            <a:r>
              <a:rPr lang="ru-RU" sz="2000" dirty="0" err="1" smtClean="0"/>
              <a:t>основі</a:t>
            </a:r>
            <a:r>
              <a:rPr lang="ru-RU" sz="2000" dirty="0" smtClean="0"/>
              <a:t> </a:t>
            </a:r>
            <a:r>
              <a:rPr lang="ru-RU" sz="2000" dirty="0" err="1" smtClean="0"/>
              <a:t>використання</a:t>
            </a:r>
            <a:r>
              <a:rPr lang="ru-RU" sz="2000" dirty="0" smtClean="0"/>
              <a:t> систем </a:t>
            </a:r>
            <a:r>
              <a:rPr lang="ru-RU" sz="2000" dirty="0" err="1" smtClean="0"/>
              <a:t>логічного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програмування</a:t>
            </a:r>
            <a:r>
              <a:rPr lang="ru-RU" sz="2000" dirty="0" smtClean="0"/>
              <a:t> (</a:t>
            </a:r>
            <a:r>
              <a:rPr lang="ru-RU" sz="2000" dirty="0" err="1" smtClean="0"/>
              <a:t>наприклад</a:t>
            </a:r>
            <a:r>
              <a:rPr lang="ru-RU" sz="2000" dirty="0" smtClean="0"/>
              <a:t>, </a:t>
            </a:r>
            <a:r>
              <a:rPr lang="ru-RU" sz="2000" dirty="0" err="1" smtClean="0"/>
              <a:t>мови</a:t>
            </a:r>
            <a:r>
              <a:rPr lang="ru-RU" sz="2000" dirty="0" smtClean="0"/>
              <a:t> Пролог, </a:t>
            </a:r>
            <a:r>
              <a:rPr lang="ru-RU" sz="2000" dirty="0" err="1" smtClean="0"/>
              <a:t>Лісп</a:t>
            </a:r>
            <a:r>
              <a:rPr lang="ru-RU" sz="2000" dirty="0" smtClean="0"/>
              <a:t> та </a:t>
            </a:r>
            <a:r>
              <a:rPr lang="ru-RU" sz="2000" dirty="0" err="1" smtClean="0"/>
              <a:t>ін</a:t>
            </a:r>
            <a:r>
              <a:rPr lang="ru-RU" sz="2000" dirty="0" smtClean="0"/>
              <a:t>.);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/>
              <a:t>створення </a:t>
            </a:r>
            <a:r>
              <a:rPr lang="ru-RU" sz="2000" dirty="0" err="1" smtClean="0"/>
              <a:t>комп’ютерних</a:t>
            </a:r>
            <a:r>
              <a:rPr lang="ru-RU" sz="2000" dirty="0" smtClean="0"/>
              <a:t> систем, </a:t>
            </a:r>
            <a:r>
              <a:rPr lang="ru-RU" sz="2000" dirty="0" err="1" smtClean="0"/>
              <a:t>які</a:t>
            </a:r>
            <a:r>
              <a:rPr lang="ru-RU" sz="2000" dirty="0" smtClean="0"/>
              <a:t> </a:t>
            </a:r>
            <a:r>
              <a:rPr lang="ru-RU" sz="2000" dirty="0" err="1" smtClean="0"/>
              <a:t>будуть</a:t>
            </a:r>
            <a:r>
              <a:rPr lang="ru-RU" sz="2000" dirty="0" smtClean="0"/>
              <a:t> так </a:t>
            </a:r>
            <a:r>
              <a:rPr lang="ru-RU" sz="2000" dirty="0" err="1" smtClean="0"/>
              <a:t>званими</a:t>
            </a:r>
            <a:r>
              <a:rPr lang="ru-RU" sz="2000" dirty="0" smtClean="0"/>
              <a:t> </a:t>
            </a:r>
            <a:r>
              <a:rPr lang="ru-RU" sz="2000" dirty="0" err="1" smtClean="0"/>
              <a:t>інтелектуальними</a:t>
            </a:r>
            <a:r>
              <a:rPr lang="ru-RU" sz="2000" dirty="0" smtClean="0"/>
              <a:t> агентами, </a:t>
            </a:r>
            <a:r>
              <a:rPr lang="ru-RU" sz="2000" dirty="0" err="1" smtClean="0"/>
              <a:t>що</a:t>
            </a:r>
            <a:r>
              <a:rPr lang="ru-RU" sz="2000" dirty="0" smtClean="0"/>
              <a:t> </a:t>
            </a:r>
            <a:r>
              <a:rPr lang="ru-RU" sz="2000" dirty="0" err="1" smtClean="0"/>
              <a:t>сприймають</a:t>
            </a:r>
            <a:r>
              <a:rPr lang="ru-RU" sz="2000" dirty="0" smtClean="0"/>
              <a:t> </a:t>
            </a:r>
            <a:r>
              <a:rPr lang="ru-RU" sz="2000" dirty="0" err="1" smtClean="0"/>
              <a:t>навколишній</a:t>
            </a:r>
            <a:r>
              <a:rPr lang="ru-RU" sz="2000" dirty="0" smtClean="0"/>
              <a:t> </a:t>
            </a:r>
            <a:r>
              <a:rPr lang="ru-RU" sz="2000" dirty="0" err="1" smtClean="0"/>
              <a:t>світ</a:t>
            </a:r>
            <a:r>
              <a:rPr lang="ru-RU" sz="2000" dirty="0" smtClean="0"/>
              <a:t> за </a:t>
            </a:r>
            <a:r>
              <a:rPr lang="ru-RU" sz="2000" dirty="0" err="1" smtClean="0"/>
              <a:t>допомогою</a:t>
            </a:r>
            <a:r>
              <a:rPr lang="ru-RU" sz="2000" dirty="0" smtClean="0"/>
              <a:t> </a:t>
            </a:r>
            <a:r>
              <a:rPr lang="ru-RU" sz="2000" dirty="0" err="1" smtClean="0"/>
              <a:t>датчиків</a:t>
            </a:r>
            <a:r>
              <a:rPr lang="ru-RU" sz="2000" dirty="0" smtClean="0"/>
              <a:t> і </a:t>
            </a:r>
            <a:r>
              <a:rPr lang="ru-RU" sz="2000" dirty="0" err="1" smtClean="0"/>
              <a:t>впливають</a:t>
            </a:r>
            <a:r>
              <a:rPr lang="ru-RU" sz="2000" dirty="0" smtClean="0"/>
              <a:t> на </a:t>
            </a:r>
            <a:r>
              <a:rPr lang="ru-RU" sz="2000" dirty="0" err="1" smtClean="0"/>
              <a:t>об’єкти</a:t>
            </a:r>
            <a:r>
              <a:rPr lang="ru-RU" sz="2000" dirty="0" smtClean="0"/>
              <a:t> в </a:t>
            </a:r>
            <a:r>
              <a:rPr lang="ru-RU" sz="2000" dirty="0" err="1" smtClean="0"/>
              <a:t>навколишньому</a:t>
            </a:r>
            <a:r>
              <a:rPr lang="ru-RU" sz="2000" dirty="0" smtClean="0"/>
              <a:t> </a:t>
            </a:r>
            <a:r>
              <a:rPr lang="ru-RU" sz="2000" dirty="0" err="1" smtClean="0"/>
              <a:t>середовищі</a:t>
            </a:r>
            <a:r>
              <a:rPr lang="ru-RU" sz="2000" dirty="0" smtClean="0"/>
              <a:t> за </a:t>
            </a:r>
            <a:r>
              <a:rPr lang="ru-RU" sz="2000" dirty="0" err="1" smtClean="0"/>
              <a:t>допомогою</a:t>
            </a:r>
            <a:r>
              <a:rPr lang="ru-RU" sz="2000" dirty="0" smtClean="0"/>
              <a:t> </a:t>
            </a:r>
            <a:r>
              <a:rPr lang="ru-RU" sz="2000" dirty="0" err="1" smtClean="0"/>
              <a:t>деяких</a:t>
            </a:r>
            <a:r>
              <a:rPr lang="ru-RU" sz="2000" dirty="0" smtClean="0"/>
              <a:t> </a:t>
            </a:r>
            <a:r>
              <a:rPr lang="ru-RU" sz="2000" dirty="0" err="1" smtClean="0"/>
              <a:t>механізмів</a:t>
            </a:r>
            <a:r>
              <a:rPr lang="ru-RU" sz="2000" dirty="0" smtClean="0"/>
              <a:t>. </a:t>
            </a:r>
            <a:endParaRPr lang="uk-UA" sz="2000" dirty="0"/>
          </a:p>
        </p:txBody>
      </p:sp>
      <p:pic>
        <p:nvPicPr>
          <p:cNvPr id="3" name="Рисунок 2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3068960"/>
            <a:ext cx="2304256" cy="2952328"/>
          </a:xfrm>
          <a:prstGeom prst="rect">
            <a:avLst/>
          </a:prstGeom>
        </p:spPr>
      </p:pic>
      <p:pic>
        <p:nvPicPr>
          <p:cNvPr id="4" name="Рисунок 3" descr="Вырезка экрана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068960"/>
            <a:ext cx="3240360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337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37739" y="536921"/>
            <a:ext cx="763284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000" dirty="0" smtClean="0"/>
              <a:t>Сьогодні дослідження в галузі штучного інтелекту орієнтовано на такі сфери використання: машинний переклад текстів різними мовами — наприклад, використання комп’ютерних програм </a:t>
            </a:r>
            <a:r>
              <a:rPr lang="en-US" sz="2000" dirty="0" err="1" smtClean="0"/>
              <a:t>Promt</a:t>
            </a:r>
            <a:r>
              <a:rPr lang="en-US" sz="2000" dirty="0" smtClean="0"/>
              <a:t>, Fine. Reader, Google </a:t>
            </a:r>
            <a:r>
              <a:rPr lang="uk-UA" sz="2000" dirty="0" smtClean="0"/>
              <a:t>Перекладач тощо; розпізнавання образів (текстів, мови, графічних зображень, емоцій, запахів, шумів тощо) — наприклад, аналіз аерокосмічних фотографій, геодезичних карт, перетворення графічних зображень сканованих текстів у текстовий документ; </a:t>
            </a:r>
            <a:endParaRPr lang="uk-UA" sz="2000" dirty="0"/>
          </a:p>
        </p:txBody>
      </p:sp>
      <p:pic>
        <p:nvPicPr>
          <p:cNvPr id="3" name="Рисунок 2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3212976"/>
            <a:ext cx="3456384" cy="2808312"/>
          </a:xfrm>
          <a:prstGeom prst="rect">
            <a:avLst/>
          </a:prstGeom>
        </p:spPr>
      </p:pic>
      <p:pic>
        <p:nvPicPr>
          <p:cNvPr id="5" name="Рисунок 4" descr="Вырезка экрана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3091466"/>
            <a:ext cx="3240360" cy="2929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3516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404664"/>
            <a:ext cx="748883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000" dirty="0"/>
              <a:t>А</a:t>
            </a:r>
            <a:r>
              <a:rPr lang="uk-UA" sz="2000" dirty="0" smtClean="0"/>
              <a:t>налітична діяльність, експертні системи — наприклад, підбір квитків на транспорт з пересадками, прокладання оптимального маршруту по карті, діагностика захворювань, автопілот літака та автотранспорту, управління ядерним реактором; </a:t>
            </a:r>
          </a:p>
          <a:p>
            <a:pPr algn="just"/>
            <a:r>
              <a:rPr lang="uk-UA" sz="2000" dirty="0" smtClean="0"/>
              <a:t>інтелектуальні системи інформаційної безпеки — наприклад, розпізнавання та захист від комп’ютерних вірусів, кібератак, програми інтелектуального захисту банківських систем тощо; </a:t>
            </a:r>
            <a:endParaRPr lang="uk-UA" sz="2000" dirty="0"/>
          </a:p>
        </p:txBody>
      </p:sp>
      <p:pic>
        <p:nvPicPr>
          <p:cNvPr id="3" name="Рисунок 2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336" y="2996952"/>
            <a:ext cx="4234736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2520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548680"/>
            <a:ext cx="784887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000" dirty="0"/>
              <a:t>Р</a:t>
            </a:r>
            <a:r>
              <a:rPr lang="uk-UA" sz="2000" dirty="0" smtClean="0"/>
              <a:t>обототехніка — створення і застосування роботів (технічних пристроїв для автоматизації людської праці), наприклад, на конвеєрних лініях виробництва автомобілів, у труднодоступних місцях вугільних шахт, у небезпечних для людини місцях атомного виробництва, військовій справі тощо; творчість та ігри — наприклад, створення комп’ютерної музики та малювання картин, комп’ютерних програм гри в шахи, розробка інтелектуальних пристроїв-іграшок (</a:t>
            </a:r>
            <a:r>
              <a:rPr lang="uk-UA" sz="2000" dirty="0" err="1" smtClean="0"/>
              <a:t>томагочі</a:t>
            </a:r>
            <a:r>
              <a:rPr lang="uk-UA" sz="2000" dirty="0" smtClean="0"/>
              <a:t>). </a:t>
            </a:r>
            <a:endParaRPr lang="uk-UA" sz="2000" dirty="0"/>
          </a:p>
        </p:txBody>
      </p:sp>
      <p:pic>
        <p:nvPicPr>
          <p:cNvPr id="3" name="Рисунок 2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534" y="3447654"/>
            <a:ext cx="3004386" cy="2645641"/>
          </a:xfrm>
          <a:prstGeom prst="rect">
            <a:avLst/>
          </a:prstGeom>
        </p:spPr>
      </p:pic>
      <p:pic>
        <p:nvPicPr>
          <p:cNvPr id="4" name="Рисунок 3" descr="Вырезка экрана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3447653"/>
            <a:ext cx="3960440" cy="2645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96976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674</Words>
  <Application>Microsoft Office PowerPoint</Application>
  <PresentationFormat>Экран (4:3)</PresentationFormat>
  <Paragraphs>18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andrey</dc:creator>
  <cp:lastModifiedBy>andrey</cp:lastModifiedBy>
  <cp:revision>6</cp:revision>
  <dcterms:created xsi:type="dcterms:W3CDTF">2024-04-09T05:58:51Z</dcterms:created>
  <dcterms:modified xsi:type="dcterms:W3CDTF">2024-04-09T07:01:27Z</dcterms:modified>
</cp:coreProperties>
</file>