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T Serif Bold" panose="020B0604020202020204" charset="-52"/>
      <p:regular r:id="rId21"/>
    </p:embeddedFont>
    <p:embeddedFont>
      <p:font typeface="Times New Roman Condense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4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0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794" y="362050"/>
            <a:ext cx="2046964" cy="1926554"/>
          </a:xfrm>
          <a:custGeom>
            <a:avLst/>
            <a:gdLst/>
            <a:ahLst/>
            <a:cxnLst/>
            <a:rect l="l" t="t" r="r" b="b"/>
            <a:pathLst>
              <a:path w="2046964" h="1926554">
                <a:moveTo>
                  <a:pt x="0" y="0"/>
                </a:moveTo>
                <a:lnTo>
                  <a:pt x="2046964" y="0"/>
                </a:lnTo>
                <a:lnTo>
                  <a:pt x="2046964" y="1926554"/>
                </a:lnTo>
                <a:lnTo>
                  <a:pt x="0" y="1926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05255" y="2114620"/>
            <a:ext cx="908527" cy="827585"/>
          </a:xfrm>
          <a:custGeom>
            <a:avLst/>
            <a:gdLst/>
            <a:ahLst/>
            <a:cxnLst/>
            <a:rect l="l" t="t" r="r" b="b"/>
            <a:pathLst>
              <a:path w="908527" h="827585">
                <a:moveTo>
                  <a:pt x="0" y="0"/>
                </a:moveTo>
                <a:lnTo>
                  <a:pt x="908527" y="0"/>
                </a:lnTo>
                <a:lnTo>
                  <a:pt x="908527" y="827585"/>
                </a:lnTo>
                <a:lnTo>
                  <a:pt x="0" y="827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1439" y="4553206"/>
            <a:ext cx="908527" cy="827585"/>
          </a:xfrm>
          <a:custGeom>
            <a:avLst/>
            <a:gdLst/>
            <a:ahLst/>
            <a:cxnLst/>
            <a:rect l="l" t="t" r="r" b="b"/>
            <a:pathLst>
              <a:path w="908527" h="827585">
                <a:moveTo>
                  <a:pt x="0" y="0"/>
                </a:moveTo>
                <a:lnTo>
                  <a:pt x="908527" y="0"/>
                </a:lnTo>
                <a:lnTo>
                  <a:pt x="908527" y="827585"/>
                </a:lnTo>
                <a:lnTo>
                  <a:pt x="0" y="827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78342" y="3315288"/>
            <a:ext cx="908527" cy="827585"/>
          </a:xfrm>
          <a:custGeom>
            <a:avLst/>
            <a:gdLst/>
            <a:ahLst/>
            <a:cxnLst/>
            <a:rect l="l" t="t" r="r" b="b"/>
            <a:pathLst>
              <a:path w="908527" h="827585">
                <a:moveTo>
                  <a:pt x="0" y="0"/>
                </a:moveTo>
                <a:lnTo>
                  <a:pt x="908527" y="0"/>
                </a:lnTo>
                <a:lnTo>
                  <a:pt x="908527" y="827586"/>
                </a:lnTo>
                <a:lnTo>
                  <a:pt x="0" y="827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58352" y="5698640"/>
            <a:ext cx="981614" cy="894161"/>
          </a:xfrm>
          <a:custGeom>
            <a:avLst/>
            <a:gdLst/>
            <a:ahLst/>
            <a:cxnLst/>
            <a:rect l="l" t="t" r="r" b="b"/>
            <a:pathLst>
              <a:path w="981614" h="894161">
                <a:moveTo>
                  <a:pt x="0" y="0"/>
                </a:moveTo>
                <a:lnTo>
                  <a:pt x="981614" y="0"/>
                </a:lnTo>
                <a:lnTo>
                  <a:pt x="981614" y="894161"/>
                </a:lnTo>
                <a:lnTo>
                  <a:pt x="0" y="894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05255" y="7315257"/>
            <a:ext cx="981614" cy="894161"/>
          </a:xfrm>
          <a:custGeom>
            <a:avLst/>
            <a:gdLst/>
            <a:ahLst/>
            <a:cxnLst/>
            <a:rect l="l" t="t" r="r" b="b"/>
            <a:pathLst>
              <a:path w="981614" h="894161">
                <a:moveTo>
                  <a:pt x="0" y="0"/>
                </a:moveTo>
                <a:lnTo>
                  <a:pt x="981614" y="0"/>
                </a:lnTo>
                <a:lnTo>
                  <a:pt x="981614" y="894161"/>
                </a:lnTo>
                <a:lnTo>
                  <a:pt x="0" y="894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24936" y="3606524"/>
            <a:ext cx="8419064" cy="4602895"/>
            <a:chOff x="0" y="0"/>
            <a:chExt cx="1102034" cy="602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2034" cy="602507"/>
            </a:xfrm>
            <a:custGeom>
              <a:avLst/>
              <a:gdLst/>
              <a:ahLst/>
              <a:cxnLst/>
              <a:rect l="l" t="t" r="r" b="b"/>
              <a:pathLst>
                <a:path w="1102034" h="602507">
                  <a:moveTo>
                    <a:pt x="21150" y="0"/>
                  </a:moveTo>
                  <a:lnTo>
                    <a:pt x="1080884" y="0"/>
                  </a:lnTo>
                  <a:cubicBezTo>
                    <a:pt x="1092565" y="0"/>
                    <a:pt x="1102034" y="9469"/>
                    <a:pt x="1102034" y="21150"/>
                  </a:cubicBezTo>
                  <a:lnTo>
                    <a:pt x="1102034" y="581357"/>
                  </a:lnTo>
                  <a:cubicBezTo>
                    <a:pt x="1102034" y="593038"/>
                    <a:pt x="1092565" y="602507"/>
                    <a:pt x="1080884" y="602507"/>
                  </a:cubicBezTo>
                  <a:lnTo>
                    <a:pt x="21150" y="602507"/>
                  </a:lnTo>
                  <a:cubicBezTo>
                    <a:pt x="9469" y="602507"/>
                    <a:pt x="0" y="593038"/>
                    <a:pt x="0" y="581357"/>
                  </a:cubicBezTo>
                  <a:lnTo>
                    <a:pt x="0" y="21150"/>
                  </a:lnTo>
                  <a:cubicBezTo>
                    <a:pt x="0" y="9469"/>
                    <a:pt x="9469" y="0"/>
                    <a:pt x="21150" y="0"/>
                  </a:cubicBezTo>
                  <a:close/>
                </a:path>
              </a:pathLst>
            </a:custGeom>
            <a:blipFill>
              <a:blip r:embed="rId5"/>
              <a:stretch>
                <a:fillRect t="-16094" b="-299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739966" y="5851040"/>
            <a:ext cx="7955349" cy="191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Повна відповідність бланків до чинного законодавства;</a:t>
            </a:r>
          </a:p>
          <a:p>
            <a:pPr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Times New Roman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39966" y="2385537"/>
            <a:ext cx="5889353" cy="673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Інформаційна безпека;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13782" y="7619463"/>
            <a:ext cx="6036256" cy="191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Контроль документообігу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на всіх проміжних етапах;</a:t>
            </a:r>
          </a:p>
          <a:p>
            <a:pPr algn="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Times New Roman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39966" y="3586206"/>
            <a:ext cx="7254187" cy="129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Times New Roman Condensed Bold"/>
              </a:rPr>
              <a:t>Сучасний</a:t>
            </a:r>
            <a:r>
              <a:rPr lang="en-US" sz="3500" dirty="0">
                <a:solidFill>
                  <a:srgbClr val="000000"/>
                </a:solidFill>
                <a:latin typeface="Times New Roman Condensed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Condensed Bold"/>
              </a:rPr>
              <a:t>приємний</a:t>
            </a:r>
            <a:r>
              <a:rPr lang="en-US" sz="3500" dirty="0">
                <a:solidFill>
                  <a:srgbClr val="000000"/>
                </a:solidFill>
                <a:latin typeface="Times New Roman Condensed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Condensed Bold"/>
              </a:rPr>
              <a:t>інтерфейс</a:t>
            </a:r>
            <a:endParaRPr lang="en-US" sz="3500" dirty="0">
              <a:solidFill>
                <a:srgbClr val="000000"/>
              </a:solidFill>
              <a:latin typeface="Times New Roman Condensed Bold"/>
            </a:endParaRPr>
          </a:p>
          <a:p>
            <a:pPr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Times New Roman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39966" y="4735521"/>
            <a:ext cx="8709008" cy="673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Економія робочого часу;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16730" y="372872"/>
            <a:ext cx="10397125" cy="19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 Condensed Bold"/>
              </a:rPr>
              <a:t>Програма M.E.DOC - переваги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Times New Roman Condense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78783" y="2696023"/>
            <a:ext cx="7804116" cy="5579879"/>
          </a:xfrm>
          <a:custGeom>
            <a:avLst/>
            <a:gdLst/>
            <a:ahLst/>
            <a:cxnLst/>
            <a:rect l="l" t="t" r="r" b="b"/>
            <a:pathLst>
              <a:path w="7804116" h="5579879">
                <a:moveTo>
                  <a:pt x="0" y="0"/>
                </a:moveTo>
                <a:lnTo>
                  <a:pt x="7804116" y="0"/>
                </a:lnTo>
                <a:lnTo>
                  <a:pt x="7804116" y="5579879"/>
                </a:lnTo>
                <a:lnTo>
                  <a:pt x="0" y="557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78733" y="592386"/>
            <a:ext cx="2193664" cy="1664443"/>
          </a:xfrm>
          <a:custGeom>
            <a:avLst/>
            <a:gdLst/>
            <a:ahLst/>
            <a:cxnLst/>
            <a:rect l="l" t="t" r="r" b="b"/>
            <a:pathLst>
              <a:path w="2193664" h="1664443">
                <a:moveTo>
                  <a:pt x="0" y="0"/>
                </a:moveTo>
                <a:lnTo>
                  <a:pt x="2193664" y="0"/>
                </a:lnTo>
                <a:lnTo>
                  <a:pt x="2193664" y="1664442"/>
                </a:lnTo>
                <a:lnTo>
                  <a:pt x="0" y="1664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1998" y="537543"/>
            <a:ext cx="9320422" cy="88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Завантаження сертифікатів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0847" y="2638873"/>
            <a:ext cx="8803153" cy="531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T Serif Bold"/>
              </a:rPr>
              <a:t>Поставте відмітку   </a:t>
            </a:r>
            <a:r>
              <a:rPr lang="en-US" sz="3000" u="sng">
                <a:solidFill>
                  <a:srgbClr val="000000"/>
                </a:solidFill>
                <a:latin typeface="PT Serif Bold"/>
              </a:rPr>
              <a:t>Завантажити сертифікат</a:t>
            </a:r>
            <a:r>
              <a:rPr lang="en-US" sz="3000">
                <a:solidFill>
                  <a:srgbClr val="000000"/>
                </a:solidFill>
                <a:latin typeface="PT Serif Bold"/>
              </a:rPr>
              <a:t> через Інтернет, введіть код ЄДРПОУ, якщо у вас є виготовлені сертифікати від ЦСК “Україна”. Частина інформації про підприємство заповниться автоматично.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T Serif Bold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T Serif Bold"/>
              </a:rPr>
              <a:t> Якщо сертифікати не виготовлені, проставте відмітку  </a:t>
            </a:r>
            <a:r>
              <a:rPr lang="en-US" sz="3000" u="sng">
                <a:solidFill>
                  <a:srgbClr val="000000"/>
                </a:solidFill>
                <a:latin typeface="PT Serif Bold"/>
              </a:rPr>
              <a:t>У мене немає сертифікатів </a:t>
            </a:r>
            <a:r>
              <a:rPr lang="en-US" sz="3000">
                <a:solidFill>
                  <a:srgbClr val="000000"/>
                </a:solidFill>
                <a:latin typeface="PT Serif Bold"/>
              </a:rPr>
              <a:t>і продовжуйте внесення даних в картку підприємства вручну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73757"/>
            <a:ext cx="6326235" cy="5529882"/>
          </a:xfrm>
          <a:custGeom>
            <a:avLst/>
            <a:gdLst/>
            <a:ahLst/>
            <a:cxnLst/>
            <a:rect l="l" t="t" r="r" b="b"/>
            <a:pathLst>
              <a:path w="6326235" h="5529882">
                <a:moveTo>
                  <a:pt x="0" y="0"/>
                </a:moveTo>
                <a:lnTo>
                  <a:pt x="6326235" y="0"/>
                </a:lnTo>
                <a:lnTo>
                  <a:pt x="6326235" y="5529882"/>
                </a:lnTo>
                <a:lnTo>
                  <a:pt x="0" y="55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09"/>
            </a:stretch>
          </a:blipFill>
          <a:ln w="38100" cap="sq">
            <a:solidFill>
              <a:srgbClr val="9A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782312" y="2073757"/>
            <a:ext cx="6137316" cy="5529882"/>
          </a:xfrm>
          <a:custGeom>
            <a:avLst/>
            <a:gdLst/>
            <a:ahLst/>
            <a:cxnLst/>
            <a:rect l="l" t="t" r="r" b="b"/>
            <a:pathLst>
              <a:path w="6137316" h="5529882">
                <a:moveTo>
                  <a:pt x="0" y="0"/>
                </a:moveTo>
                <a:lnTo>
                  <a:pt x="6137316" y="0"/>
                </a:lnTo>
                <a:lnTo>
                  <a:pt x="6137316" y="5529882"/>
                </a:lnTo>
                <a:lnTo>
                  <a:pt x="0" y="5529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42" r="-2561"/>
            </a:stretch>
          </a:blipFill>
          <a:ln w="38100" cap="sq">
            <a:solidFill>
              <a:srgbClr val="9A0000"/>
            </a:soli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7998550" y="3260232"/>
            <a:ext cx="2290900" cy="2819569"/>
          </a:xfrm>
          <a:custGeom>
            <a:avLst/>
            <a:gdLst/>
            <a:ahLst/>
            <a:cxnLst/>
            <a:rect l="l" t="t" r="r" b="b"/>
            <a:pathLst>
              <a:path w="2290900" h="2819569">
                <a:moveTo>
                  <a:pt x="0" y="0"/>
                </a:moveTo>
                <a:lnTo>
                  <a:pt x="2290900" y="0"/>
                </a:lnTo>
                <a:lnTo>
                  <a:pt x="2290900" y="2819570"/>
                </a:lnTo>
                <a:lnTo>
                  <a:pt x="0" y="2819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1411" y="537543"/>
            <a:ext cx="16637889" cy="88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Реєстрація нового підприємства без сертифікатів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7926" y="7848752"/>
            <a:ext cx="5547783" cy="149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PT Serif Bold"/>
              </a:rPr>
              <a:t>Обираємо</a:t>
            </a:r>
            <a:r>
              <a:rPr lang="en-US" sz="3500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T Serif Bold"/>
              </a:rPr>
              <a:t>фізичну</a:t>
            </a:r>
            <a:r>
              <a:rPr lang="en-US" sz="3500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T Serif Bold"/>
              </a:rPr>
              <a:t>особу</a:t>
            </a:r>
            <a:endParaRPr lang="en-US" sz="3500" dirty="0">
              <a:solidFill>
                <a:srgbClr val="000000"/>
              </a:solidFill>
              <a:latin typeface="PT Serif Bold"/>
            </a:endParaRPr>
          </a:p>
          <a:p>
            <a:pPr algn="ctr">
              <a:lnSpc>
                <a:spcPts val="7279"/>
              </a:lnSpc>
            </a:pPr>
            <a:endParaRPr lang="en-US" sz="3500" dirty="0">
              <a:solidFill>
                <a:srgbClr val="000000"/>
              </a:solidFill>
              <a:latin typeface="PT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68614" y="7848752"/>
            <a:ext cx="8219386" cy="183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T Serif Bold"/>
              </a:rPr>
              <a:t>Поля, що підсвічені жовтим кольором, є обов'язковими для заповнення.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45384"/>
            <a:ext cx="6054476" cy="5298086"/>
            <a:chOff x="0" y="0"/>
            <a:chExt cx="978076" cy="855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8077" cy="855885"/>
            </a:xfrm>
            <a:custGeom>
              <a:avLst/>
              <a:gdLst/>
              <a:ahLst/>
              <a:cxnLst/>
              <a:rect l="l" t="t" r="r" b="b"/>
              <a:pathLst>
                <a:path w="978077" h="855885">
                  <a:moveTo>
                    <a:pt x="0" y="0"/>
                  </a:moveTo>
                  <a:lnTo>
                    <a:pt x="978077" y="0"/>
                  </a:lnTo>
                  <a:lnTo>
                    <a:pt x="978077" y="855885"/>
                  </a:lnTo>
                  <a:lnTo>
                    <a:pt x="0" y="855885"/>
                  </a:lnTo>
                  <a:close/>
                </a:path>
              </a:pathLst>
            </a:custGeom>
            <a:blipFill>
              <a:blip r:embed="rId2"/>
              <a:stretch>
                <a:fillRect l="-8574" t="-5979" r="-8887"/>
              </a:stretch>
            </a:blipFill>
            <a:ln w="38100" cap="sq">
              <a:solidFill>
                <a:srgbClr val="9A0000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1263134" y="4245384"/>
            <a:ext cx="5996166" cy="5298086"/>
            <a:chOff x="0" y="0"/>
            <a:chExt cx="928963" cy="820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8963" cy="820812"/>
            </a:xfrm>
            <a:custGeom>
              <a:avLst/>
              <a:gdLst/>
              <a:ahLst/>
              <a:cxnLst/>
              <a:rect l="l" t="t" r="r" b="b"/>
              <a:pathLst>
                <a:path w="928963" h="820812">
                  <a:moveTo>
                    <a:pt x="0" y="0"/>
                  </a:moveTo>
                  <a:lnTo>
                    <a:pt x="928963" y="0"/>
                  </a:lnTo>
                  <a:lnTo>
                    <a:pt x="928963" y="820812"/>
                  </a:lnTo>
                  <a:lnTo>
                    <a:pt x="0" y="820812"/>
                  </a:lnTo>
                  <a:close/>
                </a:path>
              </a:pathLst>
            </a:custGeom>
            <a:blipFill>
              <a:blip r:embed="rId3"/>
              <a:stretch>
                <a:fillRect l="-7375" t="-4528" r="-8103"/>
              </a:stretch>
            </a:blipFill>
            <a:ln w="38100" cap="sq">
              <a:solidFill>
                <a:srgbClr val="9A0000"/>
              </a:solidFill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7301544" y="590901"/>
            <a:ext cx="3478496" cy="3478496"/>
          </a:xfrm>
          <a:custGeom>
            <a:avLst/>
            <a:gdLst/>
            <a:ahLst/>
            <a:cxnLst/>
            <a:rect l="l" t="t" r="r" b="b"/>
            <a:pathLst>
              <a:path w="3478496" h="3478496">
                <a:moveTo>
                  <a:pt x="0" y="0"/>
                </a:moveTo>
                <a:lnTo>
                  <a:pt x="3478496" y="0"/>
                </a:lnTo>
                <a:lnTo>
                  <a:pt x="3478496" y="3478496"/>
                </a:lnTo>
                <a:lnTo>
                  <a:pt x="0" y="3478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9597" y="524226"/>
            <a:ext cx="6691947" cy="284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14">
                <a:solidFill>
                  <a:srgbClr val="000000"/>
                </a:solidFill>
                <a:latin typeface="PT Serif Bold"/>
              </a:rPr>
              <a:t>У вікні «Загальні відомості», якщо юридична і фактична адреси співпадають – встановіть прапорець у відповідне поле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80040" y="-57150"/>
            <a:ext cx="6745962" cy="390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3"/>
              </a:lnSpc>
            </a:pPr>
            <a:endParaRPr/>
          </a:p>
          <a:p>
            <a:pPr algn="ctr">
              <a:lnSpc>
                <a:spcPts val="4493"/>
              </a:lnSpc>
            </a:pPr>
            <a:r>
              <a:rPr lang="en-US" sz="3209">
                <a:solidFill>
                  <a:srgbClr val="000000"/>
                </a:solidFill>
                <a:latin typeface="PT Serif Bold"/>
              </a:rPr>
              <a:t>Якщо посада головного бухгалтера не передбачена штатним розкладом підприємства відмітку у полі даних про головного бухгалтера не ставимо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8809" y="4337208"/>
            <a:ext cx="6585604" cy="4738030"/>
            <a:chOff x="0" y="0"/>
            <a:chExt cx="8780805" cy="63173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35" t="7750" b="3813"/>
            <a:stretch>
              <a:fillRect/>
            </a:stretch>
          </p:blipFill>
          <p:spPr>
            <a:xfrm>
              <a:off x="0" y="0"/>
              <a:ext cx="8780805" cy="631737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35522" y="4235467"/>
            <a:ext cx="6462532" cy="4941511"/>
            <a:chOff x="0" y="0"/>
            <a:chExt cx="1078423" cy="824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8423" cy="824605"/>
            </a:xfrm>
            <a:custGeom>
              <a:avLst/>
              <a:gdLst/>
              <a:ahLst/>
              <a:cxnLst/>
              <a:rect l="l" t="t" r="r" b="b"/>
              <a:pathLst>
                <a:path w="1078423" h="824605">
                  <a:moveTo>
                    <a:pt x="0" y="0"/>
                  </a:moveTo>
                  <a:lnTo>
                    <a:pt x="1078423" y="0"/>
                  </a:lnTo>
                  <a:lnTo>
                    <a:pt x="1078423" y="824605"/>
                  </a:lnTo>
                  <a:lnTo>
                    <a:pt x="0" y="824605"/>
                  </a:lnTo>
                  <a:close/>
                </a:path>
              </a:pathLst>
            </a:custGeom>
            <a:blipFill>
              <a:blip r:embed="rId3"/>
              <a:stretch>
                <a:fillRect l="-1355" t="-6096" b="-327"/>
              </a:stretch>
            </a:blipFill>
            <a:ln w="38100" cap="sq">
              <a:solidFill>
                <a:srgbClr val="9A0000"/>
              </a:solidFill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2293629" y="7449841"/>
            <a:ext cx="1473158" cy="431233"/>
          </a:xfrm>
          <a:custGeom>
            <a:avLst/>
            <a:gdLst/>
            <a:ahLst/>
            <a:cxnLst/>
            <a:rect l="l" t="t" r="r" b="b"/>
            <a:pathLst>
              <a:path w="1473158" h="431233">
                <a:moveTo>
                  <a:pt x="0" y="0"/>
                </a:moveTo>
                <a:lnTo>
                  <a:pt x="1473158" y="0"/>
                </a:lnTo>
                <a:lnTo>
                  <a:pt x="1473158" y="431234"/>
                </a:lnTo>
                <a:lnTo>
                  <a:pt x="0" y="431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8809" y="6095243"/>
            <a:ext cx="2232190" cy="787777"/>
          </a:xfrm>
          <a:custGeom>
            <a:avLst/>
            <a:gdLst/>
            <a:ahLst/>
            <a:cxnLst/>
            <a:rect l="l" t="t" r="r" b="b"/>
            <a:pathLst>
              <a:path w="2232190" h="787777">
                <a:moveTo>
                  <a:pt x="0" y="0"/>
                </a:moveTo>
                <a:lnTo>
                  <a:pt x="2232190" y="0"/>
                </a:lnTo>
                <a:lnTo>
                  <a:pt x="2232190" y="787777"/>
                </a:lnTo>
                <a:lnTo>
                  <a:pt x="0" y="787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28809" y="5143500"/>
            <a:ext cx="1562515" cy="551437"/>
          </a:xfrm>
          <a:custGeom>
            <a:avLst/>
            <a:gdLst/>
            <a:ahLst/>
            <a:cxnLst/>
            <a:rect l="l" t="t" r="r" b="b"/>
            <a:pathLst>
              <a:path w="1562515" h="551437">
                <a:moveTo>
                  <a:pt x="0" y="0"/>
                </a:moveTo>
                <a:lnTo>
                  <a:pt x="1562515" y="0"/>
                </a:lnTo>
                <a:lnTo>
                  <a:pt x="1562515" y="551437"/>
                </a:lnTo>
                <a:lnTo>
                  <a:pt x="0" y="551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08141" y="281321"/>
            <a:ext cx="3043742" cy="3889766"/>
          </a:xfrm>
          <a:custGeom>
            <a:avLst/>
            <a:gdLst/>
            <a:ahLst/>
            <a:cxnLst/>
            <a:rect l="l" t="t" r="r" b="b"/>
            <a:pathLst>
              <a:path w="3043742" h="3889766">
                <a:moveTo>
                  <a:pt x="0" y="0"/>
                </a:moveTo>
                <a:lnTo>
                  <a:pt x="3043742" y="0"/>
                </a:lnTo>
                <a:lnTo>
                  <a:pt x="3043742" y="3889767"/>
                </a:lnTo>
                <a:lnTo>
                  <a:pt x="0" y="3889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5434" y="942975"/>
            <a:ext cx="6882706" cy="139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3"/>
              </a:lnSpc>
            </a:pPr>
            <a:r>
              <a:rPr lang="en-US" sz="4009">
                <a:solidFill>
                  <a:srgbClr val="000000"/>
                </a:solidFill>
                <a:latin typeface="PT Serif Bold"/>
              </a:rPr>
              <a:t>Дані для пенсійного фонду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18517" y="942975"/>
            <a:ext cx="7206188" cy="209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000000"/>
                </a:solidFill>
                <a:latin typeface="PT Serif Bold"/>
              </a:rPr>
              <a:t>Дані про держреєстрацію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000000"/>
                </a:solidFill>
                <a:latin typeface="PT Serif Bold"/>
              </a:rPr>
              <a:t>Звернути увагу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000000"/>
                </a:solidFill>
                <a:latin typeface="PT Serif Bold"/>
              </a:rPr>
              <a:t>якщо Ви платник ПДВ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761143"/>
            <a:ext cx="6179083" cy="5497157"/>
          </a:xfrm>
          <a:custGeom>
            <a:avLst/>
            <a:gdLst/>
            <a:ahLst/>
            <a:cxnLst/>
            <a:rect l="l" t="t" r="r" b="b"/>
            <a:pathLst>
              <a:path w="6179083" h="5497157">
                <a:moveTo>
                  <a:pt x="0" y="0"/>
                </a:moveTo>
                <a:lnTo>
                  <a:pt x="6179083" y="0"/>
                </a:lnTo>
                <a:lnTo>
                  <a:pt x="6179083" y="5497157"/>
                </a:lnTo>
                <a:lnTo>
                  <a:pt x="0" y="549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3055" y="3761143"/>
            <a:ext cx="6384229" cy="5497157"/>
          </a:xfrm>
          <a:custGeom>
            <a:avLst/>
            <a:gdLst/>
            <a:ahLst/>
            <a:cxnLst/>
            <a:rect l="l" t="t" r="r" b="b"/>
            <a:pathLst>
              <a:path w="6384229" h="5497157">
                <a:moveTo>
                  <a:pt x="0" y="0"/>
                </a:moveTo>
                <a:lnTo>
                  <a:pt x="6384229" y="0"/>
                </a:lnTo>
                <a:lnTo>
                  <a:pt x="6384229" y="5497157"/>
                </a:lnTo>
                <a:lnTo>
                  <a:pt x="0" y="5497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26908" y="1365395"/>
            <a:ext cx="2467424" cy="2395748"/>
            <a:chOff x="0" y="0"/>
            <a:chExt cx="812800" cy="789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89189"/>
            </a:xfrm>
            <a:custGeom>
              <a:avLst/>
              <a:gdLst/>
              <a:ahLst/>
              <a:cxnLst/>
              <a:rect l="l" t="t" r="r" b="b"/>
              <a:pathLst>
                <a:path w="812800" h="789189">
                  <a:moveTo>
                    <a:pt x="406400" y="0"/>
                  </a:moveTo>
                  <a:cubicBezTo>
                    <a:pt x="181951" y="0"/>
                    <a:pt x="0" y="176666"/>
                    <a:pt x="0" y="394595"/>
                  </a:cubicBezTo>
                  <a:cubicBezTo>
                    <a:pt x="0" y="612523"/>
                    <a:pt x="181951" y="789189"/>
                    <a:pt x="406400" y="789189"/>
                  </a:cubicBezTo>
                  <a:cubicBezTo>
                    <a:pt x="630849" y="789189"/>
                    <a:pt x="812800" y="612523"/>
                    <a:pt x="812800" y="394595"/>
                  </a:cubicBezTo>
                  <a:cubicBezTo>
                    <a:pt x="812800" y="176666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34448" r="-112781" b="-2519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2390047" y="1594228"/>
            <a:ext cx="2348960" cy="2166915"/>
          </a:xfrm>
          <a:custGeom>
            <a:avLst/>
            <a:gdLst/>
            <a:ahLst/>
            <a:cxnLst/>
            <a:rect l="l" t="t" r="r" b="b"/>
            <a:pathLst>
              <a:path w="2348960" h="2166915">
                <a:moveTo>
                  <a:pt x="0" y="0"/>
                </a:moveTo>
                <a:lnTo>
                  <a:pt x="2348960" y="0"/>
                </a:lnTo>
                <a:lnTo>
                  <a:pt x="2348960" y="2166915"/>
                </a:lnTo>
                <a:lnTo>
                  <a:pt x="0" y="21669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9601" y="625758"/>
            <a:ext cx="659818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 dirty="0" err="1">
                <a:solidFill>
                  <a:srgbClr val="000000"/>
                </a:solidFill>
                <a:latin typeface="PT Serif Bold"/>
              </a:rPr>
              <a:t>Вибираємо</a:t>
            </a:r>
            <a:r>
              <a:rPr lang="en-US" sz="4010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4010" dirty="0" err="1">
                <a:solidFill>
                  <a:srgbClr val="000000"/>
                </a:solidFill>
                <a:latin typeface="PT Serif Bold"/>
              </a:rPr>
              <a:t>свій</a:t>
            </a:r>
            <a:r>
              <a:rPr lang="en-US" sz="4010" dirty="0">
                <a:solidFill>
                  <a:srgbClr val="000000"/>
                </a:solidFill>
                <a:latin typeface="PT Serif Bold"/>
              </a:rPr>
              <a:t> КВЕД</a:t>
            </a:r>
          </a:p>
          <a:p>
            <a:pPr algn="ctr">
              <a:lnSpc>
                <a:spcPts val="5614"/>
              </a:lnSpc>
            </a:pPr>
            <a:endParaRPr lang="en-US" sz="4010" dirty="0">
              <a:solidFill>
                <a:srgbClr val="000000"/>
              </a:solidFill>
              <a:latin typeface="PT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51038" y="171367"/>
            <a:ext cx="7508262" cy="230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000000"/>
                </a:solidFill>
                <a:latin typeface="PT Serif Bold"/>
              </a:rPr>
              <a:t>Налаштовуємо комплект звітності (фізична особа)</a:t>
            </a:r>
          </a:p>
          <a:p>
            <a:pPr algn="ctr">
              <a:lnSpc>
                <a:spcPts val="7279"/>
              </a:lnSpc>
            </a:pPr>
            <a:endParaRPr lang="en-US" sz="4010">
              <a:solidFill>
                <a:srgbClr val="000000"/>
              </a:solidFill>
              <a:latin typeface="PT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05351"/>
            <a:ext cx="7726707" cy="6140114"/>
          </a:xfrm>
          <a:custGeom>
            <a:avLst/>
            <a:gdLst/>
            <a:ahLst/>
            <a:cxnLst/>
            <a:rect l="l" t="t" r="r" b="b"/>
            <a:pathLst>
              <a:path w="7726707" h="6140114">
                <a:moveTo>
                  <a:pt x="0" y="0"/>
                </a:moveTo>
                <a:lnTo>
                  <a:pt x="7726707" y="0"/>
                </a:lnTo>
                <a:lnTo>
                  <a:pt x="7726707" y="6140115"/>
                </a:lnTo>
                <a:lnTo>
                  <a:pt x="0" y="61401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65067" y="2805351"/>
            <a:ext cx="7251429" cy="6291892"/>
          </a:xfrm>
          <a:custGeom>
            <a:avLst/>
            <a:gdLst/>
            <a:ahLst/>
            <a:cxnLst/>
            <a:rect l="l" t="t" r="r" b="b"/>
            <a:pathLst>
              <a:path w="7251429" h="6291892">
                <a:moveTo>
                  <a:pt x="0" y="0"/>
                </a:moveTo>
                <a:lnTo>
                  <a:pt x="7251429" y="0"/>
                </a:lnTo>
                <a:lnTo>
                  <a:pt x="7251429" y="6291892"/>
                </a:lnTo>
                <a:lnTo>
                  <a:pt x="0" y="6291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19" r="-27089" b="-25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93874" y="5470826"/>
            <a:ext cx="1571194" cy="809165"/>
          </a:xfrm>
          <a:custGeom>
            <a:avLst/>
            <a:gdLst/>
            <a:ahLst/>
            <a:cxnLst/>
            <a:rect l="l" t="t" r="r" b="b"/>
            <a:pathLst>
              <a:path w="1571194" h="809165">
                <a:moveTo>
                  <a:pt x="0" y="0"/>
                </a:moveTo>
                <a:lnTo>
                  <a:pt x="1571193" y="0"/>
                </a:lnTo>
                <a:lnTo>
                  <a:pt x="1571193" y="809165"/>
                </a:lnTo>
                <a:lnTo>
                  <a:pt x="0" y="80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75596"/>
            <a:ext cx="18288000" cy="181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Після введення коду доступу програма буде переведена в робочий режим.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24456" y="-438181"/>
            <a:ext cx="3576378" cy="3576378"/>
          </a:xfrm>
          <a:custGeom>
            <a:avLst/>
            <a:gdLst/>
            <a:ahLst/>
            <a:cxnLst/>
            <a:rect l="l" t="t" r="r" b="b"/>
            <a:pathLst>
              <a:path w="3576378" h="3576378">
                <a:moveTo>
                  <a:pt x="0" y="0"/>
                </a:moveTo>
                <a:lnTo>
                  <a:pt x="3576378" y="0"/>
                </a:lnTo>
                <a:lnTo>
                  <a:pt x="3576378" y="3576379"/>
                </a:lnTo>
                <a:lnTo>
                  <a:pt x="0" y="3576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35865" y="2495581"/>
            <a:ext cx="3929939" cy="7171405"/>
          </a:xfrm>
          <a:custGeom>
            <a:avLst/>
            <a:gdLst/>
            <a:ahLst/>
            <a:cxnLst/>
            <a:rect l="l" t="t" r="r" b="b"/>
            <a:pathLst>
              <a:path w="3929939" h="7171405">
                <a:moveTo>
                  <a:pt x="0" y="0"/>
                </a:moveTo>
                <a:lnTo>
                  <a:pt x="3929939" y="0"/>
                </a:lnTo>
                <a:lnTo>
                  <a:pt x="3929939" y="7171405"/>
                </a:lnTo>
                <a:lnTo>
                  <a:pt x="0" y="7171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42131"/>
            </a:stretch>
          </a:blipFill>
        </p:spPr>
      </p:sp>
      <p:sp>
        <p:nvSpPr>
          <p:cNvPr id="4" name="Freeform 4"/>
          <p:cNvSpPr/>
          <p:nvPr/>
        </p:nvSpPr>
        <p:spPr>
          <a:xfrm rot="-3169873">
            <a:off x="11129312" y="7017169"/>
            <a:ext cx="2688268" cy="1608073"/>
          </a:xfrm>
          <a:custGeom>
            <a:avLst/>
            <a:gdLst/>
            <a:ahLst/>
            <a:cxnLst/>
            <a:rect l="l" t="t" r="r" b="b"/>
            <a:pathLst>
              <a:path w="2688268" h="1608073">
                <a:moveTo>
                  <a:pt x="0" y="0"/>
                </a:moveTo>
                <a:lnTo>
                  <a:pt x="2688268" y="0"/>
                </a:lnTo>
                <a:lnTo>
                  <a:pt x="2688268" y="1608072"/>
                </a:lnTo>
                <a:lnTo>
                  <a:pt x="0" y="160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51616" y="432768"/>
            <a:ext cx="7921145" cy="9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 Condensed Bold"/>
              </a:rPr>
              <a:t>ІНТЕРФЕЙС ПРОГРАМИ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6908" y="1790519"/>
            <a:ext cx="11407548" cy="129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1. Головне меню програми «M.E.DOC».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2. Налаштування та параметри системи «M.E.DOC».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8198" y="3635492"/>
            <a:ext cx="11564969" cy="9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Times New Roman Condensed Bold"/>
              </a:rPr>
              <a:t>Головне</a:t>
            </a:r>
            <a:r>
              <a:rPr lang="en-US" sz="5199" dirty="0">
                <a:solidFill>
                  <a:srgbClr val="000000"/>
                </a:solidFill>
                <a:latin typeface="Times New Roman Condensed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Times New Roman Condensed Bold"/>
              </a:rPr>
              <a:t>меню</a:t>
            </a:r>
            <a:r>
              <a:rPr lang="en-US" sz="5199" dirty="0">
                <a:solidFill>
                  <a:srgbClr val="000000"/>
                </a:solidFill>
                <a:latin typeface="Times New Roman Condensed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Times New Roman Condensed Bold"/>
              </a:rPr>
              <a:t>програми</a:t>
            </a:r>
            <a:r>
              <a:rPr lang="en-US" sz="5199" dirty="0">
                <a:solidFill>
                  <a:srgbClr val="000000"/>
                </a:solidFill>
                <a:latin typeface="Times New Roman Condensed Bold"/>
              </a:rPr>
              <a:t> «M.E.DOC»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473070"/>
            <a:ext cx="13467130" cy="129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endParaRPr/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Розділи знаходяться в лівій частині вікна: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017" y="5237262"/>
            <a:ext cx="8116983" cy="191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imes New Roman Condensed Bold"/>
              </a:rPr>
              <a:t>Перші три рядки – це рядок заголовка, рядок меню та панель інструментів.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158" y="289764"/>
            <a:ext cx="5182471" cy="9457043"/>
          </a:xfrm>
          <a:custGeom>
            <a:avLst/>
            <a:gdLst/>
            <a:ahLst/>
            <a:cxnLst/>
            <a:rect l="l" t="t" r="r" b="b"/>
            <a:pathLst>
              <a:path w="5182471" h="9457043">
                <a:moveTo>
                  <a:pt x="0" y="0"/>
                </a:moveTo>
                <a:lnTo>
                  <a:pt x="5182471" y="0"/>
                </a:lnTo>
                <a:lnTo>
                  <a:pt x="5182471" y="9457043"/>
                </a:lnTo>
                <a:lnTo>
                  <a:pt x="0" y="9457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421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82500" y="3362246"/>
            <a:ext cx="4633732" cy="4619941"/>
          </a:xfrm>
          <a:custGeom>
            <a:avLst/>
            <a:gdLst/>
            <a:ahLst/>
            <a:cxnLst/>
            <a:rect l="l" t="t" r="r" b="b"/>
            <a:pathLst>
              <a:path w="4633732" h="4619941">
                <a:moveTo>
                  <a:pt x="0" y="0"/>
                </a:moveTo>
                <a:lnTo>
                  <a:pt x="4633732" y="0"/>
                </a:lnTo>
                <a:lnTo>
                  <a:pt x="4633732" y="4619941"/>
                </a:lnTo>
                <a:lnTo>
                  <a:pt x="0" y="4619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69662" y="1428744"/>
            <a:ext cx="9639234" cy="104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ПДВ» -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відправка,обмін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накладних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66" y="762018"/>
            <a:ext cx="9639234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Звітність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69662" y="2809820"/>
            <a:ext cx="11037441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«Первинні документи» - створення первинних документів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21061" y="5571973"/>
            <a:ext cx="10934644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акцизними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21061" y="4190897"/>
            <a:ext cx="10566939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«Довідки державних органів» - формування запитів до державних органів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6442" y="7886937"/>
            <a:ext cx="12801558" cy="179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M.E.Doc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78511" y="2852106"/>
            <a:ext cx="6737985" cy="673798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90481" r="-212484" b="-66316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342903" y="225848"/>
            <a:ext cx="17373593" cy="181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PT Serif Bold"/>
              </a:rPr>
              <a:t>В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правій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частині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розділів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знаходяться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окремі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модулі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для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роботи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 з 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документами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2903" y="2876842"/>
            <a:ext cx="10096438" cy="641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звітними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нарахованого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внеску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загальнообов'язкове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фонду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персоніфікація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Щомісячна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персоніфікація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ПФУ.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шаблонів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8453" y="114300"/>
            <a:ext cx="3535797" cy="3811310"/>
          </a:xfrm>
          <a:custGeom>
            <a:avLst/>
            <a:gdLst/>
            <a:ahLst/>
            <a:cxnLst/>
            <a:rect l="l" t="t" r="r" b="b"/>
            <a:pathLst>
              <a:path w="3535797" h="3811310">
                <a:moveTo>
                  <a:pt x="0" y="0"/>
                </a:moveTo>
                <a:lnTo>
                  <a:pt x="3535797" y="0"/>
                </a:lnTo>
                <a:lnTo>
                  <a:pt x="3535797" y="3811310"/>
                </a:lnTo>
                <a:lnTo>
                  <a:pt x="0" y="3811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96" r="-389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929" y="3630226"/>
            <a:ext cx="960337" cy="983700"/>
          </a:xfrm>
          <a:custGeom>
            <a:avLst/>
            <a:gdLst/>
            <a:ahLst/>
            <a:cxnLst/>
            <a:rect l="l" t="t" r="r" b="b"/>
            <a:pathLst>
              <a:path w="960337" h="983700">
                <a:moveTo>
                  <a:pt x="0" y="0"/>
                </a:moveTo>
                <a:lnTo>
                  <a:pt x="960336" y="0"/>
                </a:lnTo>
                <a:lnTo>
                  <a:pt x="960336" y="983699"/>
                </a:lnTo>
                <a:lnTo>
                  <a:pt x="0" y="983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6005" y="537543"/>
            <a:ext cx="12626172" cy="85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en-US" sz="51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6005" y="1844303"/>
            <a:ext cx="8006790" cy="72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параметри системи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7487" y="3235012"/>
            <a:ext cx="3781914" cy="85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1097" y="4301009"/>
            <a:ext cx="16638203" cy="57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1097" y="5336042"/>
            <a:ext cx="16638203" cy="120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бланках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Держказначейства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відображання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друкуванні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097" y="6990182"/>
            <a:ext cx="14246916" cy="57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користувачем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0929" y="5097986"/>
            <a:ext cx="811556" cy="831300"/>
          </a:xfrm>
          <a:custGeom>
            <a:avLst/>
            <a:gdLst/>
            <a:ahLst/>
            <a:cxnLst/>
            <a:rect l="l" t="t" r="r" b="b"/>
            <a:pathLst>
              <a:path w="811556" h="831300">
                <a:moveTo>
                  <a:pt x="0" y="0"/>
                </a:moveTo>
                <a:lnTo>
                  <a:pt x="811556" y="0"/>
                </a:lnTo>
                <a:lnTo>
                  <a:pt x="811556" y="831299"/>
                </a:lnTo>
                <a:lnTo>
                  <a:pt x="0" y="83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5319" y="6490661"/>
            <a:ext cx="811556" cy="831300"/>
          </a:xfrm>
          <a:custGeom>
            <a:avLst/>
            <a:gdLst/>
            <a:ahLst/>
            <a:cxnLst/>
            <a:rect l="l" t="t" r="r" b="b"/>
            <a:pathLst>
              <a:path w="811556" h="831300">
                <a:moveTo>
                  <a:pt x="0" y="0"/>
                </a:moveTo>
                <a:lnTo>
                  <a:pt x="811556" y="0"/>
                </a:lnTo>
                <a:lnTo>
                  <a:pt x="811556" y="831300"/>
                </a:lnTo>
                <a:lnTo>
                  <a:pt x="0" y="83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32428" y="286076"/>
            <a:ext cx="5692653" cy="2277061"/>
          </a:xfrm>
          <a:custGeom>
            <a:avLst/>
            <a:gdLst/>
            <a:ahLst/>
            <a:cxnLst/>
            <a:rect l="l" t="t" r="r" b="b"/>
            <a:pathLst>
              <a:path w="5692653" h="2277061">
                <a:moveTo>
                  <a:pt x="0" y="0"/>
                </a:moveTo>
                <a:lnTo>
                  <a:pt x="5692653" y="0"/>
                </a:lnTo>
                <a:lnTo>
                  <a:pt x="5692653" y="2277062"/>
                </a:lnTo>
                <a:lnTo>
                  <a:pt x="0" y="227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40075" y="2309092"/>
            <a:ext cx="10504443" cy="3761324"/>
          </a:xfrm>
          <a:custGeom>
            <a:avLst/>
            <a:gdLst/>
            <a:ahLst/>
            <a:cxnLst/>
            <a:rect l="l" t="t" r="r" b="b"/>
            <a:pathLst>
              <a:path w="10504443" h="3761324">
                <a:moveTo>
                  <a:pt x="0" y="0"/>
                </a:moveTo>
                <a:lnTo>
                  <a:pt x="10504443" y="0"/>
                </a:lnTo>
                <a:lnTo>
                  <a:pt x="10504443" y="3761324"/>
                </a:lnTo>
                <a:lnTo>
                  <a:pt x="0" y="3761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53" r="-290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8938" y="7543743"/>
            <a:ext cx="1130484" cy="1130484"/>
          </a:xfrm>
          <a:custGeom>
            <a:avLst/>
            <a:gdLst/>
            <a:ahLst/>
            <a:cxnLst/>
            <a:rect l="l" t="t" r="r" b="b"/>
            <a:pathLst>
              <a:path w="1130484" h="1130484">
                <a:moveTo>
                  <a:pt x="0" y="0"/>
                </a:moveTo>
                <a:lnTo>
                  <a:pt x="1130484" y="0"/>
                </a:lnTo>
                <a:lnTo>
                  <a:pt x="1130484" y="1130484"/>
                </a:lnTo>
                <a:lnTo>
                  <a:pt x="0" y="11304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23898" y="933450"/>
            <a:ext cx="3614871" cy="88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 2. Підпис.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025" y="2689295"/>
            <a:ext cx="6541976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сертифікаційний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електронноцифровій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підпис,всі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АЦСК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01396" y="6647977"/>
            <a:ext cx="11381802" cy="57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АЦСК в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ЕЦП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9422" y="8042310"/>
            <a:ext cx="13379687" cy="121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комплектів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підписів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завантажені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859" y="4381500"/>
            <a:ext cx="10765210" cy="5206264"/>
          </a:xfrm>
          <a:custGeom>
            <a:avLst/>
            <a:gdLst/>
            <a:ahLst/>
            <a:cxnLst/>
            <a:rect l="l" t="t" r="r" b="b"/>
            <a:pathLst>
              <a:path w="10765210" h="5206264">
                <a:moveTo>
                  <a:pt x="0" y="0"/>
                </a:moveTo>
                <a:lnTo>
                  <a:pt x="10765210" y="0"/>
                </a:lnTo>
                <a:lnTo>
                  <a:pt x="10765210" y="5206263"/>
                </a:lnTo>
                <a:lnTo>
                  <a:pt x="0" y="520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5867" y="414931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2859" y="537543"/>
            <a:ext cx="14329541" cy="85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</a:t>
            </a:r>
            <a:r>
              <a:rPr lang="en-US" sz="5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підписів</a:t>
            </a:r>
            <a:endParaRPr lang="en-US" sz="51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873247"/>
            <a:ext cx="13944567" cy="120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комплектів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підписів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особами</a:t>
            </a:r>
            <a:endParaRPr lang="en-US" sz="3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428538"/>
            <a:ext cx="8033215" cy="7167181"/>
          </a:xfrm>
          <a:custGeom>
            <a:avLst/>
            <a:gdLst/>
            <a:ahLst/>
            <a:cxnLst/>
            <a:rect l="l" t="t" r="r" b="b"/>
            <a:pathLst>
              <a:path w="8033215" h="7167181">
                <a:moveTo>
                  <a:pt x="0" y="0"/>
                </a:moveTo>
                <a:lnTo>
                  <a:pt x="8033215" y="0"/>
                </a:lnTo>
                <a:lnTo>
                  <a:pt x="8033215" y="7167181"/>
                </a:lnTo>
                <a:lnTo>
                  <a:pt x="0" y="716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3396" y="258819"/>
            <a:ext cx="2810750" cy="2828428"/>
          </a:xfrm>
          <a:custGeom>
            <a:avLst/>
            <a:gdLst/>
            <a:ahLst/>
            <a:cxnLst/>
            <a:rect l="l" t="t" r="r" b="b"/>
            <a:pathLst>
              <a:path w="2810750" h="2828428">
                <a:moveTo>
                  <a:pt x="0" y="0"/>
                </a:moveTo>
                <a:lnTo>
                  <a:pt x="2810750" y="0"/>
                </a:lnTo>
                <a:lnTo>
                  <a:pt x="2810750" y="2828428"/>
                </a:lnTo>
                <a:lnTo>
                  <a:pt x="0" y="282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27148" y="537543"/>
            <a:ext cx="7202002" cy="87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PT Serif Bold"/>
              </a:rPr>
              <a:t>3. </a:t>
            </a:r>
            <a:r>
              <a:rPr lang="en-US" sz="51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en-US" sz="5199" b="1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PT Serif Bold"/>
              </a:rPr>
              <a:t>пошта</a:t>
            </a:r>
            <a:r>
              <a:rPr lang="en-US" sz="5199" b="1" dirty="0">
                <a:solidFill>
                  <a:srgbClr val="000000"/>
                </a:solidFill>
                <a:latin typeface="PT Serif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396" y="3557923"/>
            <a:ext cx="7265922" cy="245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</a:rPr>
              <a:t>Окрема електронна скринька на одному з надійних УКРАЇНСЬКИХ поштових серверів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3396" y="6804095"/>
            <a:ext cx="7010314" cy="245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</a:rPr>
              <a:t>Для кожного підприємства необхідно налаштувати окрему поштову скриньку з унікальною адресою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6466" y="4043511"/>
            <a:ext cx="582390" cy="493443"/>
          </a:xfrm>
          <a:custGeom>
            <a:avLst/>
            <a:gdLst/>
            <a:ahLst/>
            <a:cxnLst/>
            <a:rect l="l" t="t" r="r" b="b"/>
            <a:pathLst>
              <a:path w="582390" h="493443">
                <a:moveTo>
                  <a:pt x="0" y="0"/>
                </a:moveTo>
                <a:lnTo>
                  <a:pt x="582390" y="0"/>
                </a:lnTo>
                <a:lnTo>
                  <a:pt x="582390" y="493443"/>
                </a:lnTo>
                <a:lnTo>
                  <a:pt x="0" y="49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18326" y="2277768"/>
            <a:ext cx="7260946" cy="6321452"/>
          </a:xfrm>
          <a:custGeom>
            <a:avLst/>
            <a:gdLst/>
            <a:ahLst/>
            <a:cxnLst/>
            <a:rect l="l" t="t" r="r" b="b"/>
            <a:pathLst>
              <a:path w="7260946" h="6321452">
                <a:moveTo>
                  <a:pt x="0" y="0"/>
                </a:moveTo>
                <a:lnTo>
                  <a:pt x="7260947" y="0"/>
                </a:lnTo>
                <a:lnTo>
                  <a:pt x="7260947" y="6321452"/>
                </a:lnTo>
                <a:lnTo>
                  <a:pt x="0" y="6321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9552" y="193832"/>
            <a:ext cx="17868897" cy="273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PT Serif Bold"/>
              </a:rPr>
              <a:t>СТВОРЕННЯ В ПРОГРАМІ «</a:t>
            </a:r>
            <a:r>
              <a:rPr lang="en-US" sz="5199" dirty="0" err="1">
                <a:solidFill>
                  <a:srgbClr val="000000"/>
                </a:solidFill>
                <a:latin typeface="PT Serif Bold"/>
              </a:rPr>
              <a:t>M.E.Doc</a:t>
            </a:r>
            <a:r>
              <a:rPr lang="en-US" sz="5199" dirty="0">
                <a:solidFill>
                  <a:srgbClr val="000000"/>
                </a:solidFill>
                <a:latin typeface="PT Serif Bold"/>
              </a:rPr>
              <a:t>» НОВОГО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5199" dirty="0" smtClean="0">
                <a:solidFill>
                  <a:srgbClr val="000000"/>
                </a:solidFill>
                <a:latin typeface="PT Serif Bold"/>
              </a:rPr>
              <a:t>ПІДПРИЄМСТВ</a:t>
            </a:r>
            <a:r>
              <a:rPr lang="uk-UA" sz="5199" dirty="0" smtClean="0">
                <a:solidFill>
                  <a:srgbClr val="000000"/>
                </a:solidFill>
                <a:latin typeface="PT Serif Bold"/>
              </a:rPr>
              <a:t>А</a:t>
            </a:r>
            <a:r>
              <a:rPr lang="en-US" sz="5199" dirty="0" smtClean="0">
                <a:solidFill>
                  <a:srgbClr val="000000"/>
                </a:solidFill>
                <a:latin typeface="PT Serif Bold"/>
              </a:rPr>
              <a:t> </a:t>
            </a:r>
            <a:endParaRPr lang="en-US" sz="5199" dirty="0">
              <a:solidFill>
                <a:srgbClr val="000000"/>
              </a:solidFill>
              <a:latin typeface="PT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PT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1162" y="3976836"/>
            <a:ext cx="5333627" cy="431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T Serif Bold"/>
              </a:rPr>
              <a:t>1.        Реєстрація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T Serif Bold"/>
              </a:rPr>
              <a:t>нового підприємства: 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T Serif Bold"/>
              </a:rPr>
              <a:t>послідовно заповнюються всі дані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T Serif Bold"/>
              </a:rPr>
              <a:t>про підприємство.</a:t>
            </a:r>
          </a:p>
          <a:p>
            <a:pPr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T Serif Bold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T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4855" y="9201150"/>
            <a:ext cx="18078448" cy="104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T Serif Bold"/>
              </a:rPr>
              <a:t>У вікні Майстер заповнення даних про підприємство вибираєте спосіб реєстрації підприємства і натискаєте Далі.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510</Words>
  <Application>Microsoft Office PowerPoint</Application>
  <PresentationFormat>Произвольный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PT Serif Bold</vt:lpstr>
      <vt:lpstr>Times New Roman Condensed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інформаційної безпеки</dc:title>
  <dc:creator>comp70909</dc:creator>
  <cp:lastModifiedBy>comp70909</cp:lastModifiedBy>
  <cp:revision>4</cp:revision>
  <dcterms:created xsi:type="dcterms:W3CDTF">2006-08-16T00:00:00Z</dcterms:created>
  <dcterms:modified xsi:type="dcterms:W3CDTF">2024-03-29T12:05:14Z</dcterms:modified>
  <dc:identifier>DAGAaInk4os</dc:identifier>
</cp:coreProperties>
</file>