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Century Schoolboo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hAN2SmWLI/YBGWQUvFn2YgN9K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63D497-82C3-42A1-A732-767CE3DBF513}">
  <a:tblStyle styleId="{5363D497-82C3-42A1-A732-767CE3DBF51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Schoolbook-bold.fntdata"/><Relationship Id="rId25" Type="http://schemas.openxmlformats.org/officeDocument/2006/relationships/font" Target="fonts/CenturySchoolbook-regular.fntdata"/><Relationship Id="rId28" Type="http://schemas.openxmlformats.org/officeDocument/2006/relationships/font" Target="fonts/CenturySchoolbook-boldItalic.fntdata"/><Relationship Id="rId27" Type="http://schemas.openxmlformats.org/officeDocument/2006/relationships/font" Target="fonts/CenturySchoolboo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0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21.jpg"/><Relationship Id="rId8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360203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692728" y="998805"/>
            <a:ext cx="10806544" cy="2103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b="1" lang="ru-RU" sz="4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Тема</a:t>
            </a:r>
            <a:endParaRPr b="1" sz="40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b="1" lang="ru-RU" sz="3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ЗАГАЛЬНА СИСТЕМА ОПОДАТКУВАННЯ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196876" y="4231389"/>
            <a:ext cx="10524068" cy="246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ru-RU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Податки.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AutoNum type="arabicPeriod"/>
            </a:pPr>
            <a:r>
              <a:rPr b="0" i="0" lang="ru-RU" sz="2800" u="none" cap="none" strike="noStrike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Ведення обліку.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AutoNum type="arabicPeriod"/>
            </a:pPr>
            <a:r>
              <a:rPr b="0" i="0" lang="ru-RU" sz="2800" u="none" cap="none" strike="noStrike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Поняття про ПДВ.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/>
          <p:nvPr/>
        </p:nvSpPr>
        <p:spPr>
          <a:xfrm>
            <a:off x="1371601" y="388189"/>
            <a:ext cx="90516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ПОНЯТТЯ ПРО ПДВ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070891" y="5025314"/>
            <a:ext cx="10483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До бюджету платник перераховує суму ПДВ, яка є </a:t>
            </a:r>
            <a:r>
              <a:rPr b="1" i="1" lang="ru-RU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різницею між податковим зобов’язанням та податковим кредитом</a:t>
            </a: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2105890" y="1451497"/>
            <a:ext cx="7980219" cy="153511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2849417" y="1451497"/>
            <a:ext cx="663632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Податок на додану вартість 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(ПДВ) — це непрямий податок, який входить в ціну товару, послуги та сплачується покупцем, але до бюджету його перераховує продавець. </a:t>
            </a: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1805366" y="3870034"/>
            <a:ext cx="3694546" cy="97905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6728690" y="3870034"/>
            <a:ext cx="3694546" cy="97905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Податкове зобов’язання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/>
          <p:nvPr/>
        </p:nvSpPr>
        <p:spPr>
          <a:xfrm rot="2057344">
            <a:off x="4148882" y="3072587"/>
            <a:ext cx="374897" cy="82902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2198596" y="4134121"/>
            <a:ext cx="29080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Податковий кредит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 rot="-1246674">
            <a:off x="7674355" y="3054204"/>
            <a:ext cx="370555" cy="817519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ОПЕРАЦІЇ, ЩО ОПОДАТКОВУЮТЬСЯ ПДВ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42" name="Google Shape;242;p11"/>
          <p:cNvGrpSpPr/>
          <p:nvPr/>
        </p:nvGrpSpPr>
        <p:grpSpPr>
          <a:xfrm>
            <a:off x="1729109" y="1674226"/>
            <a:ext cx="8539332" cy="4492293"/>
            <a:chOff x="1572576" y="401"/>
            <a:chExt cx="8539332" cy="4492293"/>
          </a:xfrm>
        </p:grpSpPr>
        <p:sp>
          <p:nvSpPr>
            <p:cNvPr id="243" name="Google Shape;243;p11"/>
            <p:cNvSpPr/>
            <p:nvPr/>
          </p:nvSpPr>
          <p:spPr>
            <a:xfrm>
              <a:off x="8610874" y="2705308"/>
              <a:ext cx="91440" cy="50401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4" name="Google Shape;244;p11"/>
            <p:cNvSpPr/>
            <p:nvPr/>
          </p:nvSpPr>
          <p:spPr>
            <a:xfrm>
              <a:off x="5745965" y="1100849"/>
              <a:ext cx="2910628" cy="5040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5" name="Google Shape;245;p11"/>
            <p:cNvSpPr/>
            <p:nvPr/>
          </p:nvSpPr>
          <p:spPr>
            <a:xfrm>
              <a:off x="5700245" y="2705308"/>
              <a:ext cx="91440" cy="50401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6" name="Google Shape;246;p11"/>
            <p:cNvSpPr/>
            <p:nvPr/>
          </p:nvSpPr>
          <p:spPr>
            <a:xfrm>
              <a:off x="5700245" y="1100849"/>
              <a:ext cx="91440" cy="50401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7" name="Google Shape;247;p11"/>
            <p:cNvSpPr/>
            <p:nvPr/>
          </p:nvSpPr>
          <p:spPr>
            <a:xfrm>
              <a:off x="2789616" y="2705308"/>
              <a:ext cx="91440" cy="50401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8" name="Google Shape;248;p11"/>
            <p:cNvSpPr/>
            <p:nvPr/>
          </p:nvSpPr>
          <p:spPr>
            <a:xfrm>
              <a:off x="2835336" y="1100849"/>
              <a:ext cx="2910628" cy="50401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9" name="Google Shape;249;p11"/>
            <p:cNvSpPr/>
            <p:nvPr/>
          </p:nvSpPr>
          <p:spPr>
            <a:xfrm>
              <a:off x="4451924" y="401"/>
              <a:ext cx="2588081" cy="110044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4644479" y="183327"/>
              <a:ext cx="2588081" cy="1100448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1"/>
            <p:cNvSpPr txBox="1"/>
            <p:nvPr/>
          </p:nvSpPr>
          <p:spPr>
            <a:xfrm>
              <a:off x="4676710" y="215558"/>
              <a:ext cx="2523619" cy="1035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Операції</a:t>
              </a:r>
              <a:endParaRPr b="0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572576" y="1604860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65130" y="1787787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 txBox="1"/>
            <p:nvPr/>
          </p:nvSpPr>
          <p:spPr>
            <a:xfrm>
              <a:off x="1797361" y="1820018"/>
              <a:ext cx="2461058" cy="1035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Оподатковані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(Опод. ПДВ)</a:t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572576" y="3209319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1765130" y="3392246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1"/>
            <p:cNvSpPr txBox="1"/>
            <p:nvPr/>
          </p:nvSpPr>
          <p:spPr>
            <a:xfrm>
              <a:off x="1797361" y="3424477"/>
              <a:ext cx="2461058" cy="1035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20%, 14%, 7%, 0%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ст. 194, 195 ПКУ</a:t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4483205" y="1604860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4675759" y="1787787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1"/>
            <p:cNvSpPr txBox="1"/>
            <p:nvPr/>
          </p:nvSpPr>
          <p:spPr>
            <a:xfrm>
              <a:off x="4707990" y="1820018"/>
              <a:ext cx="2461058" cy="1035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Не є оподатковуваними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(Не ПДВ)</a:t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4483205" y="3209319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4675759" y="3392246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4707990" y="3424477"/>
              <a:ext cx="2461058" cy="1035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ст. 196, 186 ПКУ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(страхові, цінні папери)</a:t>
              </a:r>
              <a:endParaRPr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7393834" y="1604860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7586388" y="1787787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1"/>
            <p:cNvSpPr txBox="1"/>
            <p:nvPr/>
          </p:nvSpPr>
          <p:spPr>
            <a:xfrm>
              <a:off x="7618619" y="1820018"/>
              <a:ext cx="2461058" cy="1035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Звільнені від оподаткування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(Без ПДВ)</a:t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7393834" y="3209319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7586388" y="3392246"/>
              <a:ext cx="2525520" cy="1100448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7618619" y="3424477"/>
              <a:ext cx="2461058" cy="1035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список КМУ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ст. 197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(дит. харч., стоматолог., друк.)</a:t>
              </a:r>
              <a:endParaRPr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ПОДАТКОВИЙ КРЕДИТ (ВХІДНИЙ ПДВ)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497520" y="1647291"/>
            <a:ext cx="108724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Податковий кредит 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— це сума, на яку платник ПДВ має право зменшити податкове зобов’язання звітного (податкового) періоду.</a:t>
            </a:r>
            <a:endParaRPr/>
          </a:p>
        </p:txBody>
      </p:sp>
      <p:pic>
        <p:nvPicPr>
          <p:cNvPr id="278" name="Google Shape;27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9383" y="2478580"/>
            <a:ext cx="3657599" cy="36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/>
          <p:nvPr/>
        </p:nvSpPr>
        <p:spPr>
          <a:xfrm>
            <a:off x="497520" y="3030106"/>
            <a:ext cx="746422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Податковий кредит формують за операціями: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придбання або виготовлення товарів та послуг,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придбання необоротних активів,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отримання оподатковуваних послуг від нерезидента,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ввезення необоротних активів на митну територію України за договорами оперативного або фінансового лізингу,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ввезення товарів та/або необоротних активів на митну територію України (п. 198.1 ПК).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ПОДАТКОВЕ ЗОБОВ’ЯЗАННЯ (ВИХІДНИЙ ПДВ)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7" name="Google Shape;287;p13"/>
          <p:cNvSpPr txBox="1"/>
          <p:nvPr/>
        </p:nvSpPr>
        <p:spPr>
          <a:xfrm>
            <a:off x="0" y="1708965"/>
            <a:ext cx="11961090" cy="1254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Податкове зобов'язання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— це зобов'язання платника податків (платежів) сплатити у встановлені терміни у відповідні бюджети і державні цільові фонди обчислену суму податку (платежу) у встановленому порядку.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Иллюстрация концепции поиска любопытства" id="288" name="Google Shape;2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1113" y="2791342"/>
            <a:ext cx="3355869" cy="335586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3"/>
          <p:cNvSpPr/>
          <p:nvPr/>
        </p:nvSpPr>
        <p:spPr>
          <a:xfrm>
            <a:off x="591127" y="3220407"/>
            <a:ext cx="69088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Продавець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що постачає товари чи послуги, </a:t>
            </a: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нараховує податкові зобов’язання 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 ПДВ (п. 185.1 ПК). У загальному випадку </a:t>
            </a: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датою виникнення податкових зобов’язань є перша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з таких дат: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отримання коштів від покупця/замовника,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відвантаження товарів (п. 187.1 ПК).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84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776" y="-1365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 txBox="1"/>
          <p:nvPr>
            <p:ph type="title"/>
          </p:nvPr>
        </p:nvSpPr>
        <p:spPr>
          <a:xfrm>
            <a:off x="1532183" y="188640"/>
            <a:ext cx="10299599" cy="53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Georgia"/>
              <a:buNone/>
            </a:pPr>
            <a:r>
              <a:rPr b="1" lang="ru-RU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ПОНЯТТЯ ПОДАТКОВОГО ЗОБОВ’ЯЗАННЯ ТА ПОДАТКОВОГО КРЕДИТУ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7" name="Google Shape;297;p14"/>
          <p:cNvSpPr txBox="1"/>
          <p:nvPr>
            <p:ph idx="1" type="body"/>
          </p:nvPr>
        </p:nvSpPr>
        <p:spPr>
          <a:xfrm>
            <a:off x="1074241" y="1649275"/>
            <a:ext cx="864096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5400">
                <a:latin typeface="Georgia"/>
                <a:ea typeface="Georgia"/>
                <a:cs typeface="Georgia"/>
                <a:sym typeface="Georgia"/>
              </a:rPr>
              <a:t>А</a:t>
            </a:r>
            <a:endParaRPr sz="5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5295973" y="1628800"/>
            <a:ext cx="648072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FF7300"/>
                </a:solidFill>
                <a:latin typeface="Georgia"/>
                <a:ea typeface="Georgia"/>
                <a:cs typeface="Georgia"/>
                <a:sym typeface="Georgia"/>
              </a:rPr>
              <a:t>Б</a:t>
            </a:r>
            <a:endParaRPr b="1" sz="5000">
              <a:solidFill>
                <a:srgbClr val="FF7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8832812" y="1567705"/>
            <a:ext cx="936104" cy="7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</a:t>
            </a:r>
            <a:endParaRPr sz="5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942109" y="3861048"/>
            <a:ext cx="4289795" cy="1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Вартість 100 грн </a:t>
            </a:r>
            <a:endParaRPr/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+ ПДВ 20% </a:t>
            </a:r>
            <a:endParaRPr/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100 грн + 20 грн = 120 грн</a:t>
            </a:r>
            <a:endParaRPr b="1" sz="220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3329892" y="1147975"/>
            <a:ext cx="165618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Сума – 120грн </a:t>
            </a:r>
            <a:endParaRPr/>
          </a:p>
          <a:p>
            <a:pPr indent="-342900" lvl="0" marL="342900" marR="0" rtl="0" algn="ctr">
              <a:spcBef>
                <a:spcPts val="228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(в т.ч. ПДВ – 20 грн)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2769730" y="836712"/>
            <a:ext cx="2822214" cy="792088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6600055" y="836711"/>
            <a:ext cx="2821035" cy="658985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231904" y="3645024"/>
            <a:ext cx="4189186" cy="1418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Вартість 100 грн </a:t>
            </a:r>
            <a:endParaRPr/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+ 50 грн (націнка) = 150 грн</a:t>
            </a:r>
            <a:endParaRPr b="1"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+ ПДВ 20% (30 грн) </a:t>
            </a:r>
            <a:endParaRPr/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150 грн + 30 грн = 180грн</a:t>
            </a:r>
            <a:endParaRPr b="1" sz="240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7182480" y="1070627"/>
            <a:ext cx="1656184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Сума – 180грн </a:t>
            </a:r>
            <a:endParaRPr/>
          </a:p>
          <a:p>
            <a:pPr indent="-342900" lvl="0" marL="342900" marR="0" rtl="0" algn="ctr">
              <a:spcBef>
                <a:spcPts val="228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(в т.ч. ПДВ – 30 грн)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descr="Комунальне підприємство &quot;Здолбунівкомуненергія&quot; - Home | Facebook" id="306" name="Google Shape;306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омунальне підприємство &quot;Здолбунівкомуненергія&quot; - Home | Facebook" id="307" name="Google Shape;307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омунальне підприємство &quot;Здолбунівкомуненергія&quot; - Home | Facebook" id="308" name="Google Shape;308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омунальне підприємство &quot;Здолбунівкомуненергія&quot; - Home | Facebook" id="309" name="Google Shape;309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oHCBQVFBgUEhUYGBgZGRobGxsZGhkbGhsYGxgbGxkaGBobIC0kHR0pIBgZJTcnKS4wNDQ0GyM5PzkyPi0yNDABCwsLEA8QHRISHjIrIykyMjIyMjYyMjIyMjIyMjIwMjI2MjUyNTwyMjIyMjIyMjIyMjIyMjIyMjIyMjIyMjIyMv/AABEIAOEA4QMBIgACEQEDEQH/xAAcAAACAwEBAQEAAAAAAAAAAAAABQQGBwMCAQj/xABKEAACAAQDAwgFCAcGBgMAAAABAgADBBEFEiEGMVETIkFhcYGRsQcjMnKhFCRCUoKywdFikqKzwuHwFTM0U2NzFyVDZNLxFlSD/8QAGgEAAgMBAQAAAAAAAAAAAAAAAAECAwQFBv/EADIRAAICAQIEBQMDAwUBAAAAAAABAhEDITEEEkFxEyIyUWEFgaEkQpEzscEVRNHw8RT/2gAMAwEAAhEDEQA/ANmggggAIIIIACCCCAAggggAIIIIAOU2aqgsxAAFyT0CE9PtRSzNJc1CeBeWp8Ga/wAIp23uK1U08lKlTBJG9wp557uiKIi20I14H8olRDmN9SfMb2VS3v38lj6zTR9Q9XOHx18ow6mmsnsMy+6SPKHVLj9Unsz37GOYftXgodmq/K2HtSz9lgfO0Ar16Qy9qnzF4oNPtXU/SKP2rb7toYStqCfblj7LEfAiFoGpclrJZ3OvZcA+BjuCDGc4rtrLlMFMl3Yi+9QNbjfrw4QhnbfzP+nTonWWZj8MsPlFzGyx9jItnvSDNWcPlRBltobX5nXqTpGsSJyuoZCGVhcEbiITVEk7OsEEEIYQQQQAEEEEABBBBAAQQQQAEEEEABBBBAAQQQQAEEEEABHyPLsBqSB2xHeuQbmze6C3lpABlG3VXMSfRcnMdLmYDkZlvoDrY6x1xrF5kuhpZlkd5k4I5mIr3QtMHTuPNGvVETbxT8pogd+ab5COe0/+Box/3K/emRctvuZbfN9v8kydOpxQzKybTrdHVSspmS4Z0S4uSL8+/dHvDKKnno7y3mJyYzNnCsMtidClifZPRC3GzbBqhf05f72VDDZhssqq65R+48NxWolN+X5s+YfTpOsaadLmZhcAEq5HuuBE3+zpq75bdwv5RXPRqvrpB/02+6YX1E50rasy3ZPnL+yxXpG+0HhptJPpZLxmk21s6JW08s8olgfY4cGP5wpWlY9AHaYufpA/xKAfU/iaKXRKWM0Ek2mkC/QLLoIUYXQ5z37WTpGGy8oebPVUuRdQX1G8C3TGm+jl15K0qY8yUylkzgC1mymwtcDfoYymjW9Gg4TJv3mjSfREfmkr/bb960Kcain3Hjk22vajRYIIIqLwggggAIIIIACCCCAAggggAIIIIAPMcpk9E9plXtIERMeqzKp5kxb3Vb6anuHGMY2jxermKHonDg3zFbM4Pund4XhOSRfiwOacui/k2z+05P8AmJ+sI7y56N7LBuwgx+YExXElOvLHqZCfgRFmw7aKfLUPOPJML6Zt9rWKrckdNx1eCcq3JR4fm0jf3VG54lPMuU7ra6qSL7rgRn9J6RZT25cTU45LFf2bNFxpaszqFZjb3lgnviuVmylFMJHJhG38xspF+nLu8RFiMktGMKHHqKb/AHc5CeDkhvCZYw4Xdpu6t0Z3W+jz/Jndzr/Ev5Qq/sHE6XWVnsP8qYSP1NL+EFCUiybZbNVM6bJnU4R+SZyUZ8hbOLAKSCL9toSbUUs4UlKXkuhSoV3UDOUVWmEsTLzAi1jccY5SNtq6Ucs4BrdEyWUbxFviDDyj9I0s6TpLr1oVceBIMO2iPLFlXxuqR8KnmWwZS6ajjykvTthnQNklz+uW33Wi0HF8Mq0KTGlMHtdZgCk2sRfNbpA6eiPkvZClCOJDOiuttHLoLgi6hybb+g2h825Dw6qnsUjYDmmQ36B8jC+at6qrP/cv5xcMK2OqKZ0CTZcyUoIF1ZJg4DS6tv6orlXhVTInVDTKeaUmTmZXRRMWxsBmyEsO8WixSVp/BCUHTXzY425N62WP9P8AiaKrhaesnj/WbyWLFtZOArJbsGICa5VZjva1goJOphXhmGVJebMSXlzzSy8pmHMIAuVQE303ad0QUqobi3fYiYUl6YDg8377Rc/Rm5FFKIYqbEacOUaIWG7JAS1lzGmNzmY5M0sMXYkjTnW14xa8NoUkoERAiKNBawHSd/aYHK0kTUabfuO0rJg+kD7y/iCI7LiLfSQH3W/Aj8YqtdtfRSbh5ysw+jL9Yb8OboO8xWq70lE6U8m3Bphv+wh/iiNE7Zqq4in0gy9qk/FbxIkz1e5VgbGxt0HgYw1sQxKr+k4U/V9WniLXHjGm+j6kaVS8m9iwc3sbjUA7z2wmhqWpa4IIIiTCCCCAAggggAIIIIAEW17EUsy2826QOnoJ3HSKXsRKT5RUsbs+RA4eWAw9mwzrzSCADYdsWvbtwKQgmwLKPZLcbAqN4JsLRWNhHUvUcmigryYJRjlYlbg5G9mwsO63RFU/UjocP/Qk/lCv0mSEUllyKeRGUByrBg7XYIPauCBrwjKyt41z0j6lrZ8xkC4Cplyh2y5idRrm3RlGWK3uzXBeRdv8n6E2Ve+EySTc8isUfFZrLjhZDZloZhU2BswlzCDY6Hvi3bDTM2ES+pGHg1opm0c8U+LCpnq6yDTNLMxUZ1VnR1F7cCwjVHZM4eVeZruM8M2uqBKmvORZhlmUBbmFg5cNfLdb80blhrSbZUzS1mTQ8rMzJZhnAZArE3TW1nH0egwjw2RJnSpq006VOL8mVVGs/NLk3RwHB1GlojVuFslOiOpUibNNmBB1ST0HsjT5JGHmyRWv5L8k2RPVbNLmK4uo5putytwra2uCN3RCqt2Oopl/V5G4oSv7O74RScVofU01t6ym/fzD+MTMSxerk8lyU1wPk0glWs6E8mLnK1wCeIheEnsyXj1uiXW+jw6mTO+y6/xKfwhO2z2I0xvLV7cZT3/ZBv8ACLHX7ZTJEzLMlK6ZJbXVijXeWjtvup1Y9AhtM2rpUmcnMZkaym7KcvOUMOct/rdNog4S9ixZIvqUiRtjXSTlmNm6piWbxAB8bw7o/SKp0nSSvWjX/ZYDzi3sZM4ZWCTBYHKQr6MLg213ggwprNjaKZullDxltb4G4+ERLLPdLtbRTNeVVDb/AKgyftHT4wqxT0lUEq4lu85h0S15v67WHheFuK+j0qjtKnAgKxs62OinpX8op9BsagsZsxm6l5o8d/lC7DVdRliPpTqpnNp5aSQdxPrH7rgLfuMKGl4jW6zWmOp6XORP1NB4CLTQ4dJlf3cpFPG12/WOsMFeHQr9iu0GxwGs2bf9FBb9o/lFjocKkS/7uUt+J5zeJj2rx7V4dBZNV4tuyp9U3vfwiKSrxdNkP7pve/hEKWw47j+CCCKywIIIIACCCCAAggggAqXpCmhaZbrmvNlgDNl1LAA36LE37oRbIZyajlLhQUCF1GbLlJN3XQ84kd0N/SNMYSpYQA3mANdSwCH2iVG8Qm2Rl5Zc9swKMy5RLfMqqFAIAO7nXNhximXqXY6fDr9M+5A9IDKWK8wHkPaLsCee9go+kRYm3XGYBf6EartuzkkXfJyJ3IDc3a4J6Ba3jGXhNx6LdPwit7s2Y15Imzejx74TYdBmD9sw5UxXvRkxegaUAczO/Yq33n8t8XCfQoqEs1uvif66I1QflRwc8W8r7sq2JbLUNRflKeWSd7LzW/WWxhbN2aqZa5aSumqo3S54Wem61hnFwIZVVUUOYdHlwieKgMAV1BFx3xNUyqdoqFXNrEULV0KTlQEB6NyrBbk/3Tg3NyToBviLU4tRz8q8oad1lquSqQym5gyg5tU1txEXd3I6IgVsqXNGWbLRxwdQ3mIabWzK5Ri90I8cw/lPWSwHQogDoQ6HLLVTZ0uOiIe0lHmmE/oS/hLURIm7LSFJelebTNxkuwHeCbRwnJiKe00itH6a8lNt0AOpAJ7SYnHLJUVywp3TIu0FJ6xWGhEuTYjQi0pNxibXYvVSlpzLmt/h5ZIYBwWu1ycwJJ0ER6vHZR1rJE+lYBVuV5aVZQFHPWx3AdBic/JVKS/ksxJ2SWqHIwzXBO+W1nG/hFiyp0mVyxzjbQ8wXF5k+keZNChrTF5oIBsu+xJ4xVVeH2HSzKpnRgVPrNCCD7I6DFYV4qlXM6NEG+VWTFeOivEJXh1QbPVUyxWUyqfpPZR4HU9whWTIyvHtHhs+E00j/FVALfUQEnsJFz5RJpK+UDaRKCj6zasf67YLE9BMbj2gR2giLxsYfUt758hFfxuaxlksb7vOH2xB9QffPkIi3oSjuWSCCCIFgQQQQAEEEEABBBBABR/SMJhEgSyRaYWbKQGKgEELfQnUaHhCnZkIqTnzBy0wFgwyOCERbEdgB74m+kqWrNThmUZWLgMcuc2YZQw3HW/dETZ5wsqYVDhuUOZX54zBUGjD9G2+KZeo62FfpvuRtsEctmsSnJEWEwgA3a5I6dLeEZxR0pmTESX7bkKoGpu1t/C3wjQNrFl8oGLSb8kQFYC+hJuovvN7d0RfRZhvKVRnMNJaaaWGd7eQU+MQq5UaJS5MKfsjS9m8GSjp0lLrYXZjvZjqxhfjVeNWc2Ubur+cPMTm2W3GM72hqSz5for97p/KNKXQ4UpNu2K6yfNqpglSgecbBePWx4RpeC4IlPJVXIZlWzNuHdwEKdg8ICIahhz30XqS/wCNr+EOMYqfog6DfDsjQoxWcuYlAQOvpPGK1KxBWdkU3trpu8YjY7iRmXRNE6t7fyi2bF7LCSonzheYw0U7kHRp9byhrQUlegvl4fMIu/MB47/D84iVaFDvuIuGMVoIMtQLX1PWOH5xQcbxNVOUc48B0dpgtkXBUTEnX3wvrNnqObq8pVb6ycxr8braG+EYHOmqJhBVDqLjnMP0Rw6zEmpokQEC4I6Sdb9YhtoUYsrtHRNISYpnzZqleYJrZitgbhTwNx4QgV4sNVM0YdR8oqqzIaAZUj+sT31+8I0TaeoZZagMwBexsSLjKdD1RmVG/rE99fvCNC2wm+rT3/4WgYFRrmue+G+EHdCSa14b4Y9rQ+hGW4zxs+qbu8xFg2EPzY++fIRWccf1LH3fMRZdgD81+0fIRF7Eo9C0QQQRAtCCCCAAggggAIIIIAM39JRQzpIdsthdbjMhbn6MOwnhHDZ+Z6huTTKc7ewQyE6ai/Vboj56RnX5VKzZgQOYy62axOq9IteOeDOzSeaFvmYZkOW/O32/nFEvUzsYV+nj3Zw2mccoCJj5zLItyZOgY2+jpqTDz0TUxFM8xr3eYd/6KqNOq94ru0LXmKFE4uUIsuXdmNr68bxaNiqj5NSIs5WVrEsD7QJN9QYILzEOLlWFL5HeMTucRwihTpZmTAnS7AfrHWHWI4nmLNxJMK9nm5SsljgWPgpMaDkmlyUEuWAosFXSKftHUnIQDqxt3dMWzFJmVO0/hFEx17kdQ8z/AChIZy2TwwTqgMwukvnfa+j+fhGg4hOyrYdPlCXYamyyS/S7E924eUSMaqbXPQAfgIGIqe0OIkXlodfpHh1DrjxsXs2s5uXnLdFPMU7mYHeeIHDphZMlNMmBR7Tt5nWNVpZCyZSoosFUAQwOOI1uQZV38eHZFGxzEll3ucznW3T2k9ENser8ilh7R0Xt4xn9c5JJY3J3mBA2fVqi4YtxO7shArw0U2FoTCJoq6k6jf1ie+v3hF72xm+rT3/4WjPKRvWJ76/eEXXbCbzE9/8AhMAm9UJle8NKJ7QkkPDOmmQDYyxib6hu1fvCLb6PD80+2fwijYrM9S32fMRHwLGJ0l0CuyoSLjosen8YTQ06Nrgir0+POujgMPA/l8Ia0mNyX0zZTwbT47oi4smpIaQR5vwj1CJBBBBAAQQQQAZN6QZq/LQCt2yjKVPPU2bW3CwMRkrJiSFZZfKENYgAq5S5N9BceEfNu5wNcykZjoBY2dbAm4PCJWDzTkUMb2GlxZrb7n/1FK1yHWm3HhU17EjDNqaRjZwZL7ufr3Z/ztE3EUdxnkkOp+qQfDjEail0ddLMxUV1BylspVla1ypO8HUaQunbMTJRz0c90P1WOnZcaEdoMaqRxeZvVnCoE3Ucm/6p/KJezNLNlzhNmIVQKwu2hud1hvjiu0FZI0q5OdR9NPxIuvlDORtBTT1yiZkY9D80g9ROh8YVBzDTFscMywNgF4dJ4xVsTq7nuiZU4VOvzSrDtt5xBfAKhzqUUcS1/gIVD5jTdnQEpJfVLBP6oJ84QYvUgq2u+OEzFGlyxLVtAoU9dhb8IRVtbcHWFRKxlsrIEyrB6EBbv3fiYvWJTbLaKT6PHBmTGPAKPiYsWOVYD5eAEJgipY/MzPb6o+J1P4RVKt+daH+KzwWY9cVOqm89okiMj0GJYAakkAAbySbACLEfRtV8mrq8suVBZCSpU/VzagnwiwbAbLZQtXULzjrKQj2R/mEfWPRwGvZf3MDYlH3MDn7P1ciYvKyHUB15wGZfaH0luIbbXzOYvv8A8JjXZjQnxTCKeeLTZat17jfjcaxJSIyhqmY5TzIZ08yLNXbCyQC0ua6Aa2ezqO/Q+cVL2HZb3yki+69oBkvE5nqW+z5iIdIl0BgxGaOSIvqbW67ER3wpLy17/OAC30E3PLVum1j2jQ+URnfnHtPnHnBn0ZO8eR/COE5+c3vHzgIjbD8VmoQEc2vuOo8DGhCMopn569ojVxEZE4H2CCCIlgQQR8gAxTbGdetmC2bnG3QwsN4MTcMc5QCTougI1tbfeFe0s7NVzBbNd2NtxFtbgwxw1j7JJ3WAI1tYa9cUR/qfc62dVwq7IR7I1UyXQM0p2Rvlr6qbXHIpoRuI6jFqbaMokkzpYcuhZnSyPcTHT2bZDoo6B2xX6DDKqjlvLEhauQ0wzOY5lzlYrlJW9wRYDSxjq9fSz8kuXMMuZLQryVSOSc3dn0Y8wnn2tcE23RujKNJM89OMrcolr+WSSwVZqhiqMEmEI1nQOo1OUmzDcTEWt2ep5t88vI3Feab9Y3HvEIcfo2DjMpHq5Y13HLKQGx3HUQy2ynvLoprIzIypLsykgg3TcRugnFJJoWOTlJpnD+wKyRrSTs6j6Dad1jdT8IE2mmSjkrJDofrAEDts28dhMcfRztE82nqZtdNOSn5Pn5CzAOWBLBRdrWG4X374vNO0moS8tpdRLO8qVcfaXeO8RXzIv5Wis55FTrLmjN0i+vep1jlMwAn/AKv7P84ZV+xlLM50u8puKarf3Tu7rQnnYTiVNrLb5Qg6N5t7rHN4EwwsZ4fIWlRsrEljqTbh0REqcQv0xDlbTyzeXUy2RtxBBI7xa48Ilikp5gzo/N6Sr6DtvuhUNMR11TcmLNs7hMiaJTzZQZlGbpFyDpmt7Q6jFTxHH8Opycl6hx0A3UHrY83wvEzY3aKrqKxOUQS5BVwFA3m3NuW1PdYQA7ZsaVqHfp2x6ZwdQbwoBhXM2ipUnmnacqTVAOVrrcEXGVjo3ZeFQ+YsTtEaY3GOQqja+jDj/MRW9o8X1MlLjdnPG4uFHVrDSI2c8ZxXlDkQ8wH9Y8ezhECh2cltebMfOWN8g0C31GbpPwiDykNaCsyzEU7nAU9p9n4+cEtEOInx6gBGUAC3s9Rjjg6+qW/X5mH+NSdLwppFstus/E3hRY5om0bZXB7vGIlQ/Pb3j5xJWFc5+c3vHziREm0b+sT3h5xr4jGKB/WJ7w842cQpEonqCCCIEzwTHh5gAuYrNbtSN0pb9bflFfq8RmTDz3JHDcPCK5ZUjbi4DLPdUvkqWLzb1Di2a7seDC3A8IZ4c5zWJ3bgRrbSxhLUPeYVIzc5uplIP8//AHDbDHJaxO6+hFjboP8AQivG7nZu4yHLgcfZFspDpEHFsOkzxlnS0YdFxqOw7xEukOkc6ho2s84tirf2LOkAiiqGCf5M/wBZK7ACDl7RrHTamdMfDZrTlVXKpmCXygh1HNuSbWAhtMeFO2DfMZ3ur99YQKVtCL0f1Il4diLkEhfk5IG+3KG9osEzBqWsX5Vhk4yJ41zS2Ka8Jirqp36j4wg9HolnD8RE22Q/Jw1zYWLkano7Y74vsfUUbfKsLdyAL5V1YDqGomL1EX7Y43HOKyx5ZuMuj/a/hnQxXTtWuvudP/nmJUU3kq+Us6wBuRkcrcgMsyXoRod4O7oi44L6QsPqLLyhkOfoz7Kp7Ji3XxsYomEbfJ8pM6sllSZCyjkFwWExnLFSRl32truixjazCJuj5PtyT/4mCfHcRipSxN6atar+wLDCWqf8l3q6ORPAWZLRwVzKTla68UdejUbjFI2s2GkrJeZKmOg0upswtcaA7/G8WrZ96crLNJl5LJMy5BZb8ouaw6Nbx62t/wAJM7B94R1MU+eClVWrp7oySXLJoymhwuTKsVW7fWbVv5d0O8JnZJyNwdB4uq/jC4NHRGtcjeMp8HU/hFgjXAYxbboXxdvcX93Gyo9wCNx18YxvbUf84b3F/dw8fqXcjP0vsxjsjUTFqUQOwRibrmOU807xuh1jz/OH+z9xYS7Mraql9p+6YZ4+/wA4f7P3Fi/P6jPw2xHzx8n1FiCDqLHvEcOUjgZcyY+WWjub6BVJ8ozyNMS011bmXtEQsPku4copYK2ttbXHDfDZ8IppctDUzDLcqLpmBN7agAC5iXhVXJljJTSyATcsxuzHj/XhAlQSkJBpvhFPfnt7x84tWPzSWUk3Ov4RSqh+e3vHzhgMcNf1qe+PONwEYNhT+ul++vnG8AwpEonuCPl4IgTPzhQ41Olc2+YD6L3NuoHeIsVFtBKewe6Mfrarf3h+NoveN7K09Rq8sBvrLofGKJiuwc6XdpJDrwOjd3QfhGSWGS21PR4fqWHJpLR/gkVeGy5hDg5W+uvT28Y9UdNMR7uVYW3jQ+EVWTOnSGy85D0qw0PcfMQ7pMfU2Excv6S6jvG8fGIRk4uzRmwRzQa6NbouNLujjUmIFLV3GaW4I6tR3iOzz82/fGyOeMt9Dz+f6Xlxry6r8kaa0KdrW+ZTvdX76xPnNrCvapvmU3sX76xb0OWk1KmK9gqblcOxKXe2YSBffbnnW0EjEa/B3EueDMkE2W5JUj/Tb6J/RPA6dMc9iVc4diQl3z2kFbGxuHJFuuGmCbbK96TFZYB9ks62BPCap9k7ucPhvjlcepv9qlGtV17o6GGven0fTsdJUnDcSrGey5TTqxF+TbluUYNmsRdsuXjpaJ0/0ZUbao05OxlYfFb/ABiv4psCr1RlUUxVXkFnDOSRZnZcoZQSRzQbm++Iv/wPE5Wsp1//ADmlfMCMEuXy+HxDgqVRf/pdrrcL+UapszhS0iS6dWLBEmWZgAedMDagdsdtrT8zmdg+8IX7FSJ8uRKSqzcqEm5s7Zmtyoy3a5vpbpibtefmczsH3hHfw34at2639/k5+T1PSjMw0SKYXzD9H+JYhhom4dqx93+JYuEaXhMzNJln9BfgLRlW2A/5y3uL+7MaXs8/qVHAsPiT+MZttWP+dH3B+7MEPUu5GfpfZjHAFtUS+0/dMdtoX+cP9n7gj5g62nJ2/gY47RP84fsX7oi3K7kZuH2IueLDW43Oly5UuWwQGWCSos3SPa6N3RFVzwzxh/7j/ZXzMVGo5Ziz5mJJO8kkk9pMWLCntaK7Tw7oXtAJnfaB9U7/AMIpNQ/Pb3j5xa8fmex9r8Ips889u0+cAxhhM0CdLJNhnXzjdKasRwCjBh1GPz/SISwIGgO+GrYz8n5wmFT0BTqexYpnNJ0buH4R5IOV136m5crBGGf8SJ3F/wBmCI+IiX/xy90bm8qI7yIYER4ZIsMhXcSwaVNGWZLVu0RTcU2Dtdqd/str4HePjGoNLjg8iIyhGW6L8XEZMT8sq+Ohhs+jn07c9WQ8RuPeNIm02MsNJgzdY0PhuMaxVUKOLOoYdYirYpsXLa5lEoeH0fCKJYH+1nWw/VIy0yKvlCOVUpMHNIPUd/hEfFqDlpLSg2XPYXte1mB3XF93GItfgs+SeepIH0l1/mI8SMQcbzmHXv8AGK1KcdNjVLDg4hXSfz1GWylElErqnrBMy5w435fZsBusT1wzx3CKOvS0wclMtzX6VPvC2ZepvhCiXVo2m48DEjOeMQklJqTWq2fUhk4LG1SVdimT8JxXDpp5HlGGXKsxF5RCgYkCxDBdbnL19ce09IeISyBORD70sqx8CPKLlIxGZLN0Yjq3qe0boZ0+0cttJ6W/SUXXvU/hEM+OE9XBSfzo/wCaOfLhMuP0t1/3od9kcWaqkyp7qqMyTAQCSObNC6X7IkbYH5nM7B94RIoHlF15EoVyP7AAAJdTqBuMRdsT8zmdg+8I6PDqsaVVotN6+DkZb5nfuZgrQxwbWYfdPmsKlaG2z2s37B81i4ii+bPGyMODeYH5Rnm0w/52fcH7oxoOC6Fh1AxQNoRfHD7g/dGBboJ+l9hthq2mp2/gYWbSP84fsX7ohzSLaYvbFf2jb5w/2fuCJzdszYCHykNccf8Aw/8AsL5mEd4cY+dKf/YXzMQNJ9pZkN6Z4rC1oXrP9b45za933mw4DQd/GK5ZIxNWLg5z1eiH2N1yMUCMGy3vbovbp6YRvkW7OdL/ANadMQplVbRfH8o94Zg9RVtaUpbi7aIO/wDART4kpaI6K4bDjSclt1ZzqsYbdLGUcTv7huEdsE2YqqxsyqVQ75j7u6+reUaHs/6P5Muzz/Wv1jmDsX87xeaelAACgAdUSjj9yjLxd6QMt/4Vn/7H7A/8oI1rkYIlyozePk9xrBBBEik+ER4Kx0ggAjtLji8mJto8lYAFc2mB0IvFfxTZeTM1C5G4rpFxKRxaVCaT0ZKE5QdxdMyfENmZ0u5UZ16t/hCtJrobajqP5GNleRCjEcDlTBz0F+IGsVSwp7HTw/U5LTIr+epnaVQO/Tyj06K35iG2I7JTEuZRzDgd/jCGZKmSzZwVPX/VjFEoSjudPHxGPL6X9uo72ZqEkzHMxrBlABt0g31hrtbNVqKYUIYELqDce0OEVBJ/GOwmaEA6HeOg9oi2GXlVUYeK+nRyy5k6f4K/TUbtqeaOvf3CGtJKMo5kuDx6uESCY8kwpZZMni4DHBa6v5HWF4wFb1i20tddfERTdpMQlri3LsTyZQDMASNZZXzMNiY5z5SuMrqGHAi4iUczW5Xm+mwmnyuv7DGgqUfK8t1cXGqkG3UeB7Yr+0B+cP8AZ+4I+UGEJJnpOlllAJzJfQggjTvPTHvFpLzJrOgFjbVjbcoB3a9EaFmi1dnI/wBPzQnypWvfoKyeMR6mtmTCAzlgoyr1Lw7I9zqQfTmFzwQWUd5jpSUbOckpCzcBqe8/nFM8nNojp8Pwfh+adf8ABHRbb4kUVBNnNklIznqGg7TuEXPBNhC1nqjb/TX+Jvyi+0GGy5ahJaBVHQABCjjb3DLxkYaQ1fv0KVgOwCLZ6o5235BcKO363f4RfKWiVAFRQoHQBaJkuREpJUWpJbHNyZJTdyZxlyIkpLjoqR0AhkDnkgjraCAD7BBBAAQQQQAEEEEAHy0fCseoIAOTJHJ5USo8kQAQHkQvrMOSYCHUHuh6Ujm8uADP8R2RGpktb9E7orNXh82UfWIR1jUeMa+8mIs+lDCzAHtiuWOLNuLjssNHqvkyIPH3NF4xLZSW9zL5jdW7wir1+AzpepXMOK/lFMsckdLFxuOel0/kXEx8JjzfjCqpqnYlRoL2sN5is1WTKitVdN54D8TC950yYQoBN9yqCb/nDvB9kZ02zTPVp1jnEdQ6O/wi+4PgEmQLS016WOrHvMXRxt7mHNxsIaR1f4KVg2xUyZZp5yL9Ue0e07h8Yv2F4PLkrlloF8z2mGUuREyXIi6MVHY5WXPPJu/t0I8qREuXJjukuOqpEik8IkdAsegI+wAfLR9gggAIIIIACCCCAAggggAIIIIACCCCAAggggA+R5MEEAHho4vBBAN7EeZEKp9kx9ggEZrjf96ewQr2c/xQ7WggjL+/7nf/ANv9jVJW4RLlwQRqRwWTJcSkgggEdVj3BBAB9ggggAIIIIACCCCAD//Z" id="310" name="Google Shape;310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6788" y="1484784"/>
            <a:ext cx="8484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descr="Видеонаблюдение на предприятии от охранной фирмы ARTICARD SECURITY" id="312" name="Google Shape;312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ISEBUSERIVFRUWEBYVFxUWFhUYFhcVFRUYGBUSFxgYHSkgGBolGxYXITEhJSkrMC4uFyAzODMsNygtLisBCgoKDg0OGhAQGy0lICUtLS0tLS0vLS0tLS0tLS0tLS0tLS0tLS0tLS0tLS0tLS0tLS0tLS0tLS0tLy0tLS0tLf/AABEIAOEA4QMBIgACEQEDEQH/xAAcAAABBQEBAQAAAAAAAAAAAAAAAgMEBQYBBwj/xABKEAACAQIDBAcDCAcFBgcAAAABAgADEQQFIQYSMUETIlFhcYGRMqGxBxQjQlJywdEzYmRzguHwY6Kys8IVJDRTktIWRFSTo8Pi/8QAGgEBAAMBAQEAAAAAAAAAAAAAAAECAwQFBv/EAC8RAAICAQEECQQDAQEAAAAAAAABAhEDIQQSMUEFUWGBkaHB0fATMnGxIuHxMxT/2gAMAwEAAhEDEQA/APcYQhACEIQAhCEAITl4XgHYTl5zegWKhEb8N+TQsXCN9JO78URYuEb35zpYoWOwjPSzvSxQsdhG+knd+KFi4Tm9Ob0gkVCEIAQnLzsAIQhACEIQAhCcgHZy85OEwQdvOb04TG3MkWLLzjVIyzRk1JZIpvDtStaMtipExVfSQjWmihoYSy0y1OKgcVKpalyB2mN59Tq00C0qirUbgzoXUa/ZDA++JJR4kQlKfAuqVbeYC/GTKh5TLZJhMeh6TEV8PUS1gtOi6NftuzkcJeIG+tYc++U0fA2Vx0ZLqMVjHTggzM4yvmNasRhsRh6aiw3alB3Ped4VB8JPVKyKorOj1AOsyKVUnuUkkesiOugncVZPOIivnEp8ZWYI26QGsbEi4B5Ei4uL98h5Xl+Ykh6uJwzUxxVaFRXItyJqECXk4p0zOCnNWjT068kpUlGtXWPHG20ElwsrHLXEud+I6SQ6NcMo1jlOr2ym6bb9kxasWKkjKw7Y8BK0XscvOgxrfE6piibHxCNgxYMqSdhOQgk7AwgYAgxDGKMS0kgQzRl3McaMPLIzbOtVkOo8ccSHXmiRjOQzianZGqVEt3CJcRVJyNJrwWhy3ctSxpYVBa/9GVO0+ZU6ZTpXCgnQnh6yWtUzIfKNh6lRKe4jNYn2QT7hJx4lkmozdL+r56cjb6m4rgjZDPsN0ShayMSwACneNza3CSC882ybLa/0R6FxZlJJRgAARfUiegl5rtOzQwUoSu+IWaWTWSoqcozrDCuwasikNqGNjp4y1q5jSrO3ROHCkXI4a3t48J5Y2W1vnj/QuesdQjEce0CbPZnC1KYqdIjLvFbbwsTYG+h15zSexYYY3kjK3pWq5tehX/0ZJ6ONdz+cSfnGLSnT3nbdF7X5SZl+f4UYcnp6Z04A3PoNZn9tKDvhSEUsb3sNTaxmXynKsQaVhRqf9LD3kRg2PFmpzlXXw9dQtoyQVRjel8/Q9B376jnr6w3o3SUhQDxCi/jbWLtOcwfEUlQjhJKYk2kUCOKJDRaLa4E9asmYfEHnrKyhxk6mJlJHTCTLBWBihIynSSKcyZ0p2ORQiRFCVLi4RMIoCoGE5IJEmIaOGIIklWMsIy4klhGmWWRRkWoJFqLJzJGmpy6ZjKJXtSiOik804g0pfeMvpkQJIGZV1VlVmAN7gE20lz0U88+VFbPT7P5ma4sSzy3G6IcnhW/R6JWxtNcOC1RR/EO6RCJ5jhvYS2p3hbnzE9VdOoT+qT7prtOxrZVF3d3yrhXuFneaVVwrzK7IsVTNUkOpF/tCT8diEeqVV1YgXIBBsCdL2njmF/4luRvNvsOt6tbTTcXXlx4TXJ0XHFCWTeenZ21x7yq215ajXHTj2WXWZVVROswW5sLm1z2S4y/FUxhyS6gW4lhMd8paWwy9lzf0mQy79DK7P0ctpSlvNX2WS9reK41wV8T09QGG8puDqD2g84sUoZNTPzenca7i/CTRSnJJ7ra6nQ3L1IgpRxKckilFrTlXIusY0lOSaazq046qSjZrGIpBHkiVWOKJRmqFCKE4BFiVNDsIQkAIQhBIRBEVIGbVK6097DolRwwujtu7y63CtwDcOOktFW0irdKyWRElZnMFtrhmc0616FQMVKv7O8DYjfHV4jnaaSm4YXUgg8CDceolp45w+5V85PmVjOM/td/PIbKRopJRWZfPs8r4OpvVKaPh3cKhUkVFO7cgg6NwNuEnHFzdJrvdfsrL+Kt+WpeGnOdHK/Ktp8JiNEqgP9l+ofK+h8iZclJMoyg6kqfaRGpK4uyL0coM9RS4UgGxFwQDxmp3J5B8p+KZcZ1WKld0XUkH2b8R4y+HD9aW5dc+spkyfSjvVZ6UMPTWhvBFW3MKBbTtjjj6MnluX908jxGY1HohXqOwtwLMRx7Lz1jEn/cWbtwt/WnOjaNieBQble82vxVd/MrDaFllKNVST8b9ipynDI1YlkU68SoMunRRV3QAOqSALDgRraeMZRjaqV2CVGUX4BmA9LzY7BVmbHPvEsTSOrEk6W5maT6MlCEpuWkdar+9PEzjtqnurd4uuPZZps/UboU21BNjzA7pJyrB0xRJFNL2+yJkvlbYhaVjYgMQRoQbjn5TMYTMaxoWNWoR2Fmt566yuDo6WaMZKVX2drXoWntaxuUXG69k+7ietYQBkBGvH4yQKcrdjdcFR8CPQmXW5OPJH6c3DqbXgbQ/nFS69fEYFOKCR4JFhZSy+6MhIsLHAsUBK2WoSFigJ0CKkMmgAhCdkFjkJ2EAIQhACEIQDxjaGjfE17j/AMxV/wAxpXYLGV8O18PWel3A3U+KHQy52nT6asf2lvfVje0uAVca1KmAqmrSQDUhekCXPqxNojllDSL9vDh5FZY4y1a9/Hj5lvlfyjullxdDeH/NpcR40z+B8o7tln2GxmFp/N6quRWBKcHUbjalTqB3zH5jhTRqvTcglGsSOHlfxhgaQLEgC+7x85ZzjJcPDh4P0IUZJ8fH3/38jFSiDxEscs2hxmG/RViV/wCXUu6+V9V8o1VUBkX61R9xQBe7brNb0U+kRUoEGxFj2SYZpxW6np1PVeHtTEscZO616+D8ePjobXK/lGpGy4uk1E/bW7oe/QXX3+MoNpcXQxNdmG5VTpOqwsdLcjylEySM+FW91up7V090tvQev2vs1XuvFld2SXX+dH7eRtMPhcOtMEUkuOF9fjNri6tsEG/s099p4rXxOK3d0VCV7rD4CbavtTh6uUdCrkVqdGkjIwIa62BK/aGnKavFKaT3t7lzdLv1KLKk2qrwVi8qwGGasS1FLk8rj4WmoyyhRp4gLSpqlwfZGpsDxPEzxbKs9rpUO7VPHmFPxBmv2AzWrWzJOldm6lS17WHV7BpNns2Vwk3PRJurfLs4FPrQTSUdW64I2m11CnUG5UVWG6DZgD2690Rlez+E6G/QIfG5HoTaZX5VsweniB0blSEXh3k8e2U+E2qxfQW6cjwVQfULeTg2XNOKeOdX2yX60IyZ8cW1KN12J/vU9eyhQKVgAAGIAHAd3dJu7M38nVUvgFZiSekqXJ1PtTUWnHmh9PJKHGm14OjfFP6kIzrik/FWItO2i4TI0EWirTsIAWnJ2EEhCEIAQhCAEIQgBCEIB5TtUnXrH+3P+bFbS644N+04b4047tithXP9qf8ANEYz8/TK37RQ/wAaCZS+7ufoWXDvRC2jX/f2P7TT/wAaSVmtIf7QxAAAGmg0GqoT7zI+f/8AEFv2imf/AJEknMsQi4+sXYLvboFzbXdSTBNtJdQk0k2+sr8am7UoVDwp4gOTbgOjdbm3LrS6zGslWiWFidN1h94c/C8Q1OQ/mCq28t17VGit4jhfv7pWeNykpJhOlRAejI70ZcPRkTBUA2OCPfcOEqG1yBvirSCt42LDzl5SUVbISt0VjU5ExtJyL0xcg3PhNXmOTbil1YMotx0IubefGMZLhbu33PxEtiyU1OD1XNESjyZi1IJ6y7rdvKXGyuZLg8UtdqZewI0OtiOXKaLH5AlTitj2gfHtlBi8iqU+Gq93D05T18XSMMi3Npjd81o++qvu8DiybJTUsTp9XLwf+9pM2wzOhjqpcbyiy2voRYajmOMYwGTUzT1qNbut8ZVPSI4iFNiPZa3mR8J2x2FSjvbNl07mv6Od5pKVZoJ/jT/fI9m2CpquDCpwFRppJ8/0M1xKDdTEVUHGy1HUX7bAxz/b2L/9XiP/AHqn/dMH0NNu5TV/hmq26CVKL8j3yE8KwO1ONpNvDE1G7nZqinycm3labHKPlLBsuKo7n66G480Oo8iZzZuic8PtqX44+DryNIbbjlo7X5+fs9EhK3LM6w+IH0NZHPNQesPFTqJZTzZRlF1JU+06001aCEISCQhCEAIQhACEIQAhCEA8128W1DEH9f8A+0Ss2gf6NX/aKBJ7hWW5lj8oWNpdHWob46R20A1taoGu3ZwmJxmY1Ktgx0HBRwH5zpwdH5c0lLhGnr3rgvXgc2ba4YtOL6vd+nHsJ+eZqrsRT+0Dvd6kEW8xKPEVWdizksxNyTqSYq86Z7OHZIYo1Bd/PxPKy555Xcn7DmBzarR9lrr9k6j+XlNJgNoaNTR/o27/AGT4H85kXp9kZaY59ljPVrXr+cTXDnnDRPTqPSTTvqJCxGDO8HRirhSoNrggkEqQeVwJjcvzerQ9hur9ltV9OXlNRl201GpYVPo27/ZPny855ebY5x7V85Ho49pjLjp86yX88qEdHUSxPBl1Q218V4c5a7K4a9V/3f8AqEjlARcaiW+yqWqv+7/1CccIKGiOltviWFXAd0iVcB3TQ2iSgmhBisbkCNysf65TPY/Zxl1GneOE9SfDgyNUwIM0xZsmKW9jdP53PvKyhGSqSPH6uDqL7SHx4yObc9PK09axGUKeKiVWK2bptyI9DPWh01NffBP8Nr3OaWyLk/Ff4edgCc3JrMXsj9kj4SpxGzldOAv4WPw1nZDpjBL7k13X+nfkYvZprkn+H71+yqQEEEEgjgQbEeBHCaXKttcZQsC4qp9mpqfJx1vW8RkWz2JqqTuJ1X3SHDA8Abg+fZNfh9kqQ4gekptPSOyyVOO+u711XgWx4JcVa+dlocyn5QMNVZUqK1J2IUX6yknQAEajXtE2UgZVgkpUwqKBx1AAPGT54WaWKUrxxcV2u/T1Z2QUl9zvu+egQhCYlwhCEAIQhAImYY6nRQ1KrqiDiWNvIdp7p5rtL8odSpenhL004dIf0jfdH1B7/CRPlHwGMFZqtUs9Df8AoyDdEU8FIA6p7+faZjbz6Lo/o7E4LK3vPyXu/wA+HM8nadrnvOC0rxf9PsFs5JuSSSbknUk9pPOcvE3heev9M4BV528bvC8j6ZI5ecIB4icvC8q8VixDUVMbbCjkY/eF5R7PF8iym1zHcvxuIoH6N7r9g3K+h4eU9C2Az4VqxpshSoaROhupsRex5eBmLynJqtc9Uac2PDy7Z6JsNk6UHcgXYpa542uPSeN0jHZYWuM+zl+X6as9HZFmdN6R+cDS4zFpSW7sAPeYrpRub/K15R5plnzpzTZiARckcQB2e6S8pR6LfN63XVgdx7HUfZPZprPFPRK07UD52KLDcUgEE89bcfwElbVtiBRIw4O+R1QOJPG38pOrZDRZCjoCd4kN9Ya9UgzmzVRjSem9yaVRkBK2uBqDe+psZAIuyuN6amVYFaimxVr3Fu0HgZavSHMSBjQKeKpMLAtvBva1AHHTn4y3rDWSCC+FBkepgZZWiN4X3bi9r2vrbtt2QBnLsPuqR+t+AkwJFUF085GxeaUqfFrnsXU/kIbBY0hpFyJlmK6WmHta5OngSJLgBCEIAQhCAEIQgETNlvh6o7aLj+6Z4VjsqI1X0/Oe84wfRv8Acb4GeX5nRtXw9PTdq1Kisbajdou6kfxKB5zXDtOTZ5b8HX670Z5MMMqqS+dhgmBBsRYzl5rc3yO3EeDD8JmcXg2p8dR2/n2T6jYel8Oeo5P4y8n3nk59kni14r5xXqhm8Lxu8J7f0zkHLzl4lQTwl/kmzVWuRoQPCc+0ZcWzw38jpfOC4vuNcWGeR1FFTh8OzmygkmbfZvYlns1UeXL+c1uz+ydOiASBfwmnp0wosBPlts6XyZbji/jHzft3eJ6uHY4Y9XqyvwuVpRpkKPqn4St2e9tvufiJoa/sN90/CZ/Zz22+5+InjnWKxmPpYYvWrNuqFtoCSSSLKANSdJAqZ3QxFSg9FgQGYneVwV6vA/0RJO0+UfOR0YuDvqykcmU3BPdIWzuxj4ZgWrhgosNxWQleV+sbaW7eEkEPaXbCvQxvRU1pFFRCQwbeYsrtoQwt7FuBvfuhluL/AN1xFS1zU3zZQ4fraADlw1FtZocbkuGc72JRajabtxdhrpukda97RVXCdGPosOTbVQSAt+22pJ8ZDBjNjsLijUUVVrdQEdcuu6bWYAsD1efnabfNMwFGm7W3mWmzBb23iFJC37SRbhKPFVsfvByrpYFd1QWBuRqVuFBFuN24mV9Zqxbrq5PabsSOwnqqPC7TNy6iUamrmKmn1TeoVB3RyJANr8JCy2iwrNWcoXektOwY3AVmYXuO1jM98/I0PVHC3AH13E9zwGajhf8AhGo94C/3D4yG1vWOVGmzLpKhsl923WsyWv2mzXMThsrogb1WobdgDKv/AFEflKEZix5W++fwPA+CxfTMSN5j59UeFm1PukOasG8wqoEAp23bXFuFjrePSLlf6Gn+7X4SVNkQEIQkgIQhACJZrRUYxANriARcfirI3Ibpv4WMx2Mwi1QLkgqd5HXipItccjoSPOaLHneRl7VI9RaYlK9Sg26w07D8QZWXaCdRw1QgrVsbeyw4MDxNuR0GkrcywSqLsQAWCi/NmICr4kkDzl3hcWlQXU+I5jxkPaHCtUogKpYrWo1LDiRSqo5t32WVUVFUibtmMzDJiLlND2cv5SDg8vqVG3QpuDYz0CpUp4hd5fa9NeYYHgZZ7F5WpeqWHDo7ee/f4CensPTWfFBxWq4a8n85HLl2LG53+uZVbNbE8GqCehYHL0pCygSUiAcIqcubNkzS38jtnRGKiqQQhCZEjdf2G+6fhKDZr9I33PxEv8R7DfdPwlDs1+kb7n4iAXGMxK0xc85BynMHq1K1woRNzcIvfVSXub9skZply1t3fYhVuTY2ve3E+UzdFSxbowop71lBBN7fW4jW+nl3zny5Xi/lLh2cS2ldpLx1ap05ZOsiuCApBLdUcOXHtPKSFzlxxSqPFCf8N5HDMvEDyYj3EGPU8aBa4PEDTdPE27ROGHSOy7zj9RJt8Ha/aRdwm1dDn/iBR7Tbv31K/ECPJnSODYo2nIgyuxufGmd1bA3IHMm3YOHrKbF1WZ6dRhZizryvbcvbTxE7nmSluXr1GRlHqF3LMbkkkknmTytrJ1AW7v7o8+fpIVAf1oPU8/KWOGXmPUf9zfhIZJOoC2vDv9kebHX01kmnoRyuey1+67dYxmiOfv8A/wBt8BHqfG/v4X7rtq3lpKg3eV/oaf7tfhJUi5X+hp/u1+ElTqXAgIQhJAQhCAEIQgEHG4EOLro3uMyeb4Q+zVUjsP4gzdRurSVhZgCOwi8A8exdF6LbyE6cCPgZZ5XnyvZKllbkfqt+RmpzfZQMCaDWP2GuVPcDxHvnnmfZNUotZ0K+PA/dPAyrVcAas4JOkFUCza3I0DC1usOfHjNHswNan8H+qeW5TtI9EhKt3T+8vh2juM9L2RxdN0qVFYFbJrf73HshUDSwlXic7pLot3Pdw9ZT4zOqr6A7g/V4+v5Q5JA0mJxdOmLu4XxOp8BxMosdtSBpSS/6zaD04n3SvoZTWqm9jr9ZyR/My2wuzNMa1CXPYNB7tZFtgzGYY/EVwwLMeqeqtwOHYOPnKzYPPKyPUpNru09N6+8tmA3e/wA56nRw6IN1VAHYAJWHZvDdOa4Szsu61iQrag3I7dOUOL5MFDjMXUqAlyzAcQL2tz0HdHsNjqQp00Fanfo1NRgwbrMLsABxa5PhLTancpYKqQtlAUkKB9oTDYXNcIy7zVlUXCnpVIsSLgHQ20nNtOJzju3V8/jXzq4ko1q4mnbqi/eTqZxHu66fWB9NfwlNleAo1getSfXToavLtIQj0IPnLOhka0iaoqVDu036rEEaqR2Dtngx6EzrNCbnFxUk6rd0Tv5bOh51utUZ3HUTUe+p13QBqfLzkwht2kHILBnvY3+pYXI56TuGqqBvE62ew53ZSoOnC29e/dpI+DooipTpIERd4hRfmCSSTqSSbkkkmd2x4JqeTNku3JpLs5P27Dndciiwy/1a59TossEdVF2IFuZsbeZ0X8ZmaeY16rGnQpnRiN46i4Njbl63jmY4KpRVXr3qFiQOtZFI4qfrX8AJ37zk6gr8kTVcTQNnAvakpdu3U277kaDwHnKTG5+hfcetvMb/AEdEhjYcbve2nZc+Eo8XmG/Vo0ne1Nqg36a9Vd246hC6m/C5JOsusJs/Tr5pTRk6K2HarVSmN0oLhaakG+6zAg242Ills7f/AEfctF7sb1cD23KWBw9IrwNJCL6aFRJkhZcAtNUUWVVCqNTYAWGp4ybOsqEIQgBCEIAQhCAEIQgBGq9BXUq6hlPEEXEdhAMFtF8nNOpd8M/Rt9htU8jxHvlNslkOKoVK1OrRYE9GRwKtbpBvBhoZ6tCQ42DOYXIGOtRt3uGp9eEt8Ll1Kn7K69p1MmQhRSAQhCSAhCEAz22uCr1sMEoAlulUsAVF0AN/aIB1tpMBitmmrDoqzLTJNx0n0ZJHBQwFr6niDPXzKLaHZ5MXSalVF1Nj2EEcGU8jM5Yk5bxNnm+V7F18HW6ZQ+qMoZeje29zBBFzx7+6O1Wxio608dc7pulS6E3vvWFUdmnVJ1l/lWxVTCPdMViHS2lN2DIPC4uPKdzjJKlVSN61+1fyMRvHNTStpp0+Dp3TXBp8+vrJTMrmuejDYXpEIesVVVBB3VNus57T4TFZlmOcJ0dZqtUGrY0xZLNvWsANSL30Blt8oOUVcP0RAZ6RXdZrGy1AxNyBewIIH8MmZafn9XD06IZiK6V67bpC0lpDq0QSOszEnXuUC9jJitNVqVLjI6mK3Oj+btTcKt2qWFmuDe/M8eEvlyQVTet9Id8sF+oCQBw56DnNNhcpJ1Mt8PgVXlLUDD5n8n+HxrK1VGVlXdDU23Tu/ZItYgd4l9svsfhsChWipuxuzsQWY8rkADyAmjAtFSQJVQOEVCEAIQhACEIQAhCEAIQhACEIQAhCEAIQhACEIQAhCEAIQhAOWiGoqeUchAIdXL0biBO4XAU6fsqo8AB8JLhAOATsIQAhCEAIQhACEIQAhCEAIQhACEIQAhCEAIQhACEIQAhCEAIQhACEIQAhCEAIQhACEIQAhCEAIQhACEIQAhCEA//Z" id="313" name="Google Shape;313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9976" y="1556793"/>
            <a:ext cx="937642" cy="955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РОДАЖА покупка Продавать вещи Мультфильм бренд PNG , Мужчина, Мультфильм  бренд, Мультфильм человек PNG картинки и пнг рисунок для бесплатной загрузки" id="315" name="Google Shape;31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00728" y="1548172"/>
            <a:ext cx="105544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ринять товар - ROCKWOOL" id="316" name="Google Shape;31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62772" y="2852936"/>
            <a:ext cx="938808" cy="938808"/>
          </a:xfrm>
          <a:prstGeom prst="rect">
            <a:avLst/>
          </a:prstGeom>
          <a:noFill/>
          <a:ln>
            <a:noFill/>
          </a:ln>
        </p:spPr>
      </p:pic>
      <p:sp>
        <p:nvSpPr>
          <p:cNvPr descr="Товар — что это такое" id="317" name="Google Shape;317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AQEBUQEBIVFg8WEBcSEBAQEBAQFRAQFRUWFhURFRUYHSggGBonGxUVIjEiJSkrLi4uFx81ODMtNyotLisBCgoKDg0OGxAQGi0lIB0tLS0tLS0tLS0tLS0tLS0tKy0tLS0tLS0tLS0tLS0tLS0tLS0tLS0tLS0tLS0rLS0tLf/AABEIAM8A8wMBIgACEQEDEQH/xAAcAAEAAQUBAQAAAAAAAAAAAAAABAECAwUGBwj/xABBEAABBAACBgcFBQUIAwAAAAABAAIDEQQhBQYSMUFREyJhcYGRoQcUMrHBI0JSYnIzkqLR4RUkQ1NzdLLwNGOC/8QAGwEBAAIDAQEAAAAAAAAAAAAAAAIEAQUGAwf/xAA4EQACAQIDBQUGAwkBAAAAAAAAAQIDEQQSMQUhQVFhBoGhseEUMnGRwdEiQvAWIzNSYoKi4vET/9oADAMBAAIRAxEAPwD3FERAEREAREQBERAEREAREQBERAEREAREQBERAEREAREQBFS1VAEREAREQBERAEREAREQBUJVVrMbido7I+Eb+0/yQGafGgZNz7Tu/qocmLefvHwyWIlYXuQGf3lw+8fMrNFpFw35j1Wre9Y+lQHUQYhr9xz4jiFnXLQ4ktIIOa6DB4kSNvjuI5FASUREAREQBERAEREBQrj9ZNeYMLbIqln3ZGmMOeTncT2D0Wu9o+tfQg4SB32hFzOaaMbSPgaeDiDd8B35eUyTWqNfFZXlh8zqdjbBVeKr4j3Xoua5vpyXHXTXqtI67Y2U/tjG3g2H7MDxGfmVrBp3EXfTS3z6V9/NaMyq5sioObbuzr6eDoU1lhFJfBHZaN12xsJzl6Rv4ZQXgjv3jzXoGrWuEGMph+zn/A4inbr2Dx7t68TY9Son8QSDdggkEEbiCNxXtSxE48bo1mO2JhsRH3VGXNK3zWj8+qPooFVXIahaynFxmKU/3iMZnd0ke7b7wcj4HiuuC2sJqccyOBxOHnh6rpVFvX6TXRlURFI8AiIgCIiAIiICLjpdlhrech48fJa0NUzSR6zR2EqNSAwuCjyKU8KPI1AQ5Co73qVKFDkCAubItnonF7Mg5Hqnx3HzWltZonoDukWLDv2mNdzaD5i1lQBERAEREAUHS2NbBDJM7cyMvrmQMh4mh4qcuM9qeJLNHuDT8UrGHtAtxH8IUKkssHLkWMJQVevCk/zNLuevgeO6SxrpZHyuNuc5zie1xsrXOkVJHLCVpIrmfUJztujuRkDlmjKjNUmIIxSbbJbFIhUeNqmRBEe1Rmz0BpA4bERzj7rxtjiWHJwPgT4gL3aNwIBGYIsHmCvn9rcl7bqvLtYLDuuz0DATzIbs/RX8HLe4nG9paKcadXjvi/hqvr8zbIiK+cmEREAREQBERAa7SA64/T9VipStIsyDuRo9x/rSiAoCxywPCzuWF6AiShQ5WqdIosgQEQhXMVXBXYeEve1g3uIH8z5WsGUjscD+yZ/pt/4hSFa0UKVyyYCIiAIiIAuH9r0d6Pv8M7SfFr2/ULuFpdbdHe9YKaEC3OjJjHORh2mD95oXnVjmg0uRawVZUcTTqPSMk+6584OVlLM9tE3vvMHgeSspaZH0tq5VrVLiasEYUhgUWWKUbK5JiClxBRoVLiUkQqMzhe06rRbOCw43fYMJHaW39V4/orBmeeOFv35AD2NuyfAAnwXuMMYa0Nbk0AADkBkAr+DjvbOQ7SVlkp0uLbfcty8b/IyoiK8coEREAREQBERAWSMDgQdxFLUvBaS07x6jmtyo2LwwkHIjc7l/RAaxxWF7lWcOjNPFcjwPcVFfMgKyOUWRUmnA4rXz44Dj3dp5KLZNRJL3LeauYL/GcMt0fdxd9PNQtD6GfKQ+YFse8MOTn94+6PXuXVNaAKG7cAOAWIriYbWheiIpkQiIgCIiAKhCqiA8V9qOqxw8pxcLfsZH29rRlHKbLu6zmO0kclwIK+oMXhmSsdHI0OjcC17HCw5p4ELyPWz2ZyxEy4G5I95hLh0kfY3g8fxZcVr6+Gd80DrtkbbgoKjiHZrcpcGuvJrTr5+ftUlpUR1tJa4FpBpzXAtLSN4IOYKyRyKhJHXUqkWtxPicpTHLForR0+If0cMbnu5NaTXa47mjtK9Q1U1BbDszYqnyii2NtFjTwLsus4eXevalTnP3V38ChtHaOHwi/eS38IrV/ZdX6GT2d6vmJnvUrake2omkUWRGrd2Od8h2ld0qUqrbU4KEcqPnWLxU8TVdWer8FwS+HqwiIplcIiIAiIgCIiAIiICPi5WNYS/Nu6iL2uyly87GG6y7L3dlqfpJzpHE31RYaPmfFcjpLSRZIYzvCxJ2MpXK6TJBDWnrOcGtF1bnGgPMhdFg5tG6PAEuIh94A68j3tL9riAN7R2LRaEqUPc9oNOAFgGsr+qnuwMX4G+SqSr5XuRbjQzLezewa3aOf8OKiPe6vmp0WlsM74Zoz3SN/muQOj4f8tvkrfcIf8tv7oCj7VLkvEeyrmd0zEsO57T3OBWQOBXAjCxDcweDnD6q8MaN20O6R31RYqX8vj6Mj7N1O9VLXDCVwyY+W/8AUaAPRU1a0liJZmB8jq26LQbB6hJBJFkX3KccUnJK2pGWHaV7ndoiK2VwiIgCoQqrn9dtPjAYOTEZdJWxC0/emdk3LiBvPYCsNpK7JQi5yUVqzgfbRoyNj4cU2hI/aY8cXlgBa+uwWL/SvOoJQN6gYvSE2IldNPI58rjm95s9w5DsGSt2ytXXSnO6O82VOWHoRhJ3a8vQ9V9mOtMMJOFlIa17w5j8hT6DacfwmhR4HvXrwXy1otuZJ3r3r2d6RdNgwJCS+N5is5lzQ1pbbuJF1fYvfC1d/wD5vuNTt/Z6UfbIbs3vLron9H4HWIiK8cuEREAREQBERAEREAREQGimZVjkSPJcBrdEY52yfdd1b5EbvqvRMS3ru778xa5jWvA9JC4AW7e3vGf/AHvUKiuicHaRE1UdcTj/AOz5NatwVpNUMsOQd/Su+TR9FuiVrZas2MdC0qwq4uVpKiSLCrSrirSsoiUZvWbVjChmIY0G/iJJ/QQsLeK2GrovEg8mOPyH1UqS/GiFT3H8DrkRUJW0NcVRQv7Uw9108VjIjpY7B5b1eMdCcxKwjsew/VYumScJJXaJJK+e/arrT77iuhjN4eJxjbRyc/apz/Eih2DtXbe0P2hRwxuw+FcHSG2ySsNtYDvbGfvP7RkO/d4ftl721+P0FkqtWqKX4Vw1N5s3Byp2q1FZvdFPWz1fety6N9CQyNXPHBZqV8UJcVRzcWdVGhdZUT9EQUO9e8ahYHocDHe95Mx7nfD/AAhq8WwMWyPFe+6v/wDiYf8A20X/AAavbB75t9DWdpZOGGhTWl/JepsURFsjigiIgCIiAIiIAiIgCIiA1OOykPcD6f0UKVocpmNdcjuwAen9Vpce4jNpo8wsN2MpXLX6ObdjIk2S2hfaRuKvGGA3knxr5KyDH9Vpk4kjaGQGyHGzyFNOaYLSEOIZ0kErJI/xRPa8A8jW7xXnGNOTvZM9G6kFZshYzEujcWiGm8JidseW8eKYQtDQ0Ouhvu1NxkwY2y8M/O5ttHfwA7yFrpulDdp8ccjasS4faaSOYYSb8HHuXnVo5tH4fYnSrKOq8fuSSrSsEeIaGgOJJ2QSWxyOsHIE7INXR3q44qP8QHDrW3PxVJFwyBbPVcXO48oz6uatYttqoPtJD+Ro8yf5L0o/xEedb3GdQtbpfTEGEZt4iQMaTQuyXHfTWjM5LZLnNdNXP7Rw4h2mNcJA9r3xCXZreBmKscQthK9nl1KdFU3UiqjtG++3Lx8jx/WafQ8hd7jFNtkkl7ZSI2uJvqtFjwsVyXMue4cT5ldTpDULSMZJ6Bz2CUxscDG8VZ2ZGxNJIsAb91reat+ymSQh+OdsR7+ha5rpH/qI6rB3We5a10p1JaeB3EMfg8JQvCpf+68n0t/xd5wegdW8XpSbo4G/ZtP2sz7EcQ7TxdyaMz3Zr0nSuq2H0RgnRwYd00s0bo5sa5ucTQAboA7DTyyHVzJXV6Z01g9DxMiZFVg9FDE0NFD4nFxyGZzJzPavMdYtdMTjuqerBeUbLDXDhtH7x9OwL2qyhSg4rU1mDo4raGIjWlG1O997e+3Kzu7Puvqc6zCMPEnttZ2xNZ3fNYnzhv0CwtlLjZ8Oxa+52aSTsjawOte8atn+54b/AG0Q8mALwHDuXtPs9xfSYBg4sLoie7MfwkK5gn+Nroc12npv2eMlwl5p/Y6hERbI4gIiIAiIgCIiAIiIAiLDiZgxpJ8O08AgNM912eZJ81qsaVsn5BazFuWGZiQcZBHJE2OauhdtNkDiWgtcx4IJFUDfNc/q7q7gIZpJ8OHwOElM2MTI22Bjdq2lxD2F21vsHgt27SMjMm1Q5g/QqboWQ4qXongDqFwNbWYIyontVLJUTeXzLmem0r8OhHlmfsCZr9mToBLLG4EwyNDQXWP8M5nMeN0tRo84Z5lxGFIY8MlZNHBPbC6zszGNpoOJbYdV0TvXcT6th1WWOI+Hajuu450o8urLj+Ejl0koy5VupTbrWs0RSpJ3TOT0/o8SsMW1IwdJhBcLtg/t3DfR3XfeByVuJgf77I8yvLfdcO0wkt6P7SeRtgAZG2b/AMxG6gOix+q75Tb2Enm2QCt+Yz35lQmaryRnaAnPw2HS9K07Lg8Cu8ep5rxtJLR/I9c0G9V8ymNlLI3OG/hfMkD6realAlr3Hi1mfM9Yn5hR4NAPnFSWyOxeVOdRBoXu3b11WGw7Y2BjAA1opoHAL0w9KWbO9Dyr1FbKjMiIrpUKUlKqIDgNd9SJsfM2Vk42bDeilDtmNldYtq7sgGiBv35BazC+zEMgldPL0kwieYhHdCQNOw4kiznRoUO9epKhXg8NTcszRsqe18XTpKlCdkuSSduV7evU+U2nMk81IiKn62aOOFx00PBshLP9M9dn8LgtdGVq6is7Hf4WopwU1o0n81c2eGK9a9lLT7vKfu9MK7w0X9F5JhV7X7OYNjAMPF73PPnsj0aF7YNXmjW9pZqODafGUV5v6HVIiLanABERAEREAREQBEVj3hosmhzKAq51CytNPN0jto/D90chz71mxuMDhss3cTVX2BQnvoICyZy0+OkpS8ViQOK57WIygMaWlokBIJytgNEVw3jwWGZIjJi9xIPVvLu5rptT4v7zfKJxPiWhaDA4agF2Op0H7STtDB4DaPzCwZeh0yIikRCpSqiApSqiIAiIgCIiAIiIDyv2yaALgzHMHw1HNXK/sn+BJaf1NXlcRX03pXCCaCSF3wvjcw3n8QI+q+Z3MLXua4UQ4hw5OGRHmtbjIWlm5nZ9nMU6lJ0n+TT4O/kyfhivbvZ3iNvR8f5XPYf3iR6OC8OhNL2b2WvacCaOYndtDkSGEDyIUME/3ncW+1Eb4NPlKPkzs0RFtTgQiIgCIiAIiIAtVpNx2wDuqx352VtVB0nFbdriD6H/AKEBqJpA0WVEgjnxP7MUy66R+Te2uJWfGRbTSCp2r2NDmdAcnxtA7HMGQcPS0Bk0foOOI7TuvJ+J24H8rdw78yoWuuED4mScWSAX+V+RHns+S6RctrjIXOiium5yO7SKAHqfRAaFrKC7LVuHZwzObref/o5elLky1Z4JpmDZbK8M4NDt3YOSiZsd0i5TR2lZI3gSOLozkS7Mt/Na6tZRgIiLICIiAIiIAioSrS8IC9Fj6UKnTt5oDIV876+YA4fSU7SOq6QyM/TJ9p8yR4L23SGtOCgeY5Z2B4+Jo2nlp5HZBo9hXjuv+lWY7GGSNtRsaI2PzuQNLz0hB3C3Ghy9KeLlBxtffc6Ps9QxCxGdQeVp77NLhbe9e40URW71c1lxGCfcTrjJHSROunAfWuI9dy0oFLoNUNVJsdIKBbA132kxGQ/I38Tvlx4XrqebMsmp2mNeHjRk8RbJxv8ArXlbfyPb9H4ts0TJW/C9ge2+ThdFS1FwWFbFGyJgprGBjRya0UFKW9Wm8+Uytd5dOHw4BERDAREQBERAUJUTE4msjG4jjupTFQoDl8XLs31XBvAnP1C1+j5JWy7ccbzbS3aDTQsg7zlwXbG1Y5pKA046c73keCh4zRckpaXTHq3VNbxq+HYFvjEVaYSsGTQjQY4yO/daso0M0f4j/Jn8ltuhKGFywDUDRDPvOe4crY0Hybfqtx744cB6qwwOToHckBf7+78KuZjXH7vqsbcK4qTFh6QF7JSeCyB3YgarlkwUtDaqiyDG5h5qLJhHn76nIgNPLo2U7pFotZGYrD4aSVlucGZbDdsguIG3XZd+C7VUpYkrponTkoyUmrpNO3O3A+YxI4klxzLiXFxNk8bvissYLjsjN3BrbcT3AL6QlwzHZljSeZaCqxxhvwsA/SAPkqHsH9Xh6nWftY7WVH/L/X6ngWE1bxsvwYaYjm6J8Y830vU9X9XmwQMYWkPDbeWSPaOkObt3aV1ZJ5K3ZPJWKOHjSd0zTbS2xWx0VCaSSd919bW4swwW0Vn4uLvmpDZVQRq4RKwakva61crWtpXIAiIgCIiAIiIAiIgCIiApSUqogKUqoiAIiIAiIgCIiAIiICLpGZzInOb8eQZlfWcQ1vqQobce/aFAOa7dfVc07QYGneN4eSRwBrt2UkTXVtAGiCLANEbiO1YzhI6rYbR39Vued/PNAQvf3FzDuje2mmrLZAA894LL/dR+kXFhka2g0hzwcyYtlrndzg1wWxETRuA33kBvqr8lZHhY2/CxosEGmgWDvHoPJAQ3aR2cq2juu9m3ENdVVye0XzPiqu0ic6jJpwaesBbiQABlnk4HxUt+GjNksaSfiJaDdVV89w8lX3dl3si8s6F5bvKkBAGkutZHV6PaI7i6yDWeTQa/MFc7Slb27iQ87WTdm7o11tx8lLGEj3bDa/SOIo+mSw+4M2w+hQFABoFAggt/Tndc0AZjbY95bRZdtJ/KHVdb6dXekOMc5+wWUdog9e6Aa117vzNHis4wzAKDG1RAGyNxIJHmB5K4QMDtrZG1+KhedXn4DyQGVERAf//Z" id="318" name="Google Shape;318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47929" y="2636913"/>
            <a:ext cx="1147763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міст терміну «товар» у Конвенції Організації Об'єднаних Націй про договори  міжнародної купівлі-продажу" id="320" name="Google Shape;320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24700" y="2767955"/>
            <a:ext cx="1205115" cy="75478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4"/>
          <p:cNvSpPr txBox="1"/>
          <p:nvPr/>
        </p:nvSpPr>
        <p:spPr>
          <a:xfrm>
            <a:off x="4799856" y="5301208"/>
            <a:ext cx="115212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525252"/>
                </a:solidFill>
                <a:latin typeface="Georgia"/>
                <a:ea typeface="Georgia"/>
                <a:cs typeface="Georgia"/>
                <a:sym typeface="Georgia"/>
              </a:rPr>
              <a:t>20 грн</a:t>
            </a:r>
            <a:endParaRPr b="1" sz="2200">
              <a:solidFill>
                <a:srgbClr val="52525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6888088" y="5301208"/>
            <a:ext cx="108012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30 грн</a:t>
            </a:r>
            <a:endParaRPr b="1" sz="2200">
              <a:solidFill>
                <a:srgbClr val="7F6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3146662" y="5661248"/>
            <a:ext cx="2445282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525252"/>
                </a:solidFill>
                <a:latin typeface="Georgia"/>
                <a:ea typeface="Georgia"/>
                <a:cs typeface="Georgia"/>
                <a:sym typeface="Georgia"/>
              </a:rPr>
              <a:t>податковий кредит</a:t>
            </a:r>
            <a:endParaRPr/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525252"/>
                </a:solidFill>
                <a:latin typeface="Georgia"/>
                <a:ea typeface="Georgia"/>
                <a:cs typeface="Georgia"/>
                <a:sym typeface="Georgia"/>
              </a:rPr>
              <a:t>(з постачальниками)</a:t>
            </a:r>
            <a:endParaRPr b="1" sz="1500">
              <a:solidFill>
                <a:srgbClr val="52525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4" name="Google Shape;324;p14"/>
          <p:cNvSpPr txBox="1"/>
          <p:nvPr/>
        </p:nvSpPr>
        <p:spPr>
          <a:xfrm>
            <a:off x="6960095" y="5661248"/>
            <a:ext cx="3264560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Податкове зобов’язання </a:t>
            </a:r>
            <a:endParaRPr b="1" sz="1500">
              <a:solidFill>
                <a:srgbClr val="7F6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(з покупцями)</a:t>
            </a:r>
            <a:endParaRPr b="1" sz="1500">
              <a:solidFill>
                <a:srgbClr val="7F6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2844800" y="6281936"/>
            <a:ext cx="3539232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30 грн – 20 грн = 10 грн</a:t>
            </a:r>
            <a:endParaRPr b="1" sz="220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6672064" y="6281936"/>
            <a:ext cx="3168352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Сплата до бюджету</a:t>
            </a:r>
            <a:endParaRPr b="1" sz="220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27" name="Google Shape;327;p14"/>
          <p:cNvCxnSpPr/>
          <p:nvPr/>
        </p:nvCxnSpPr>
        <p:spPr>
          <a:xfrm flipH="1">
            <a:off x="5663952" y="5106706"/>
            <a:ext cx="576064" cy="2160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8" name="Google Shape;328;p14"/>
          <p:cNvCxnSpPr/>
          <p:nvPr/>
        </p:nvCxnSpPr>
        <p:spPr>
          <a:xfrm>
            <a:off x="6384032" y="5106706"/>
            <a:ext cx="504056" cy="2160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29" name="Google Shape;329;p14"/>
          <p:cNvSpPr/>
          <p:nvPr/>
        </p:nvSpPr>
        <p:spPr>
          <a:xfrm>
            <a:off x="1994820" y="2420888"/>
            <a:ext cx="216024" cy="43204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3146662" y="3056187"/>
            <a:ext cx="1656184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/>
          <p:nvPr/>
        </p:nvSpPr>
        <p:spPr>
          <a:xfrm>
            <a:off x="7140116" y="3068960"/>
            <a:ext cx="1656184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5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ВИЗНАЧЕННЯ СУМИ ПДВ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39" name="Google Shape;339;p15"/>
          <p:cNvGrpSpPr/>
          <p:nvPr/>
        </p:nvGrpSpPr>
        <p:grpSpPr>
          <a:xfrm>
            <a:off x="632907" y="4012634"/>
            <a:ext cx="6021147" cy="2586584"/>
            <a:chOff x="131961" y="0"/>
            <a:chExt cx="6021147" cy="2586584"/>
          </a:xfrm>
        </p:grpSpPr>
        <p:sp>
          <p:nvSpPr>
            <p:cNvPr id="340" name="Google Shape;340;p15"/>
            <p:cNvSpPr/>
            <p:nvPr/>
          </p:nvSpPr>
          <p:spPr>
            <a:xfrm>
              <a:off x="471380" y="0"/>
              <a:ext cx="5342309" cy="258658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131961" y="775975"/>
              <a:ext cx="1885521" cy="103463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 txBox="1"/>
            <p:nvPr/>
          </p:nvSpPr>
          <p:spPr>
            <a:xfrm>
              <a:off x="182468" y="826482"/>
              <a:ext cx="1784507" cy="93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ПЗ-ПК</a:t>
              </a:r>
              <a:endPara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2199774" y="775975"/>
              <a:ext cx="1885521" cy="103463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 txBox="1"/>
            <p:nvPr/>
          </p:nvSpPr>
          <p:spPr>
            <a:xfrm>
              <a:off x="2250281" y="826482"/>
              <a:ext cx="1784507" cy="93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4300" lIns="274300" spcFirstLastPara="1" rIns="274300" wrap="square" tIns="27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2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+</a:t>
              </a:r>
              <a:endParaRPr b="1"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4267587" y="775975"/>
              <a:ext cx="1885521" cy="103463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 txBox="1"/>
            <p:nvPr/>
          </p:nvSpPr>
          <p:spPr>
            <a:xfrm>
              <a:off x="4318094" y="826482"/>
              <a:ext cx="1784507" cy="933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7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Ви винні</a:t>
              </a:r>
              <a:endParaRPr b="1" sz="27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47" name="Google Shape;347;p15"/>
          <p:cNvGrpSpPr/>
          <p:nvPr/>
        </p:nvGrpSpPr>
        <p:grpSpPr>
          <a:xfrm>
            <a:off x="641500" y="1304814"/>
            <a:ext cx="6003961" cy="2553594"/>
            <a:chOff x="140554" y="0"/>
            <a:chExt cx="6003961" cy="2553594"/>
          </a:xfrm>
        </p:grpSpPr>
        <p:sp>
          <p:nvSpPr>
            <p:cNvPr id="348" name="Google Shape;348;p15"/>
            <p:cNvSpPr/>
            <p:nvPr/>
          </p:nvSpPr>
          <p:spPr>
            <a:xfrm>
              <a:off x="471380" y="0"/>
              <a:ext cx="5342309" cy="255359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140554" y="766078"/>
              <a:ext cx="1885521" cy="102143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 txBox="1"/>
            <p:nvPr/>
          </p:nvSpPr>
          <p:spPr>
            <a:xfrm>
              <a:off x="190416" y="815940"/>
              <a:ext cx="1785797" cy="92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ПЗ-ПК</a:t>
              </a:r>
              <a:endPara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2199774" y="766078"/>
              <a:ext cx="1885521" cy="102143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 txBox="1"/>
            <p:nvPr/>
          </p:nvSpPr>
          <p:spPr>
            <a:xfrm>
              <a:off x="2249636" y="815940"/>
              <a:ext cx="1785797" cy="92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4300" lIns="274300" spcFirstLastPara="1" rIns="274300" wrap="square" tIns="27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72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-</a:t>
              </a:r>
              <a:endParaRPr b="1"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4258994" y="766078"/>
              <a:ext cx="1885521" cy="102143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 txBox="1"/>
            <p:nvPr/>
          </p:nvSpPr>
          <p:spPr>
            <a:xfrm>
              <a:off x="4308856" y="815940"/>
              <a:ext cx="1785797" cy="92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7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Вам винні</a:t>
              </a:r>
              <a:endParaRPr b="1" sz="27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355" name="Google Shape;35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1415" y="1459805"/>
            <a:ext cx="2448040" cy="244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0017" y="4279359"/>
            <a:ext cx="3708976" cy="2319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6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ПОДАТКОВА НАКЛАДНА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4" name="Google Shape;364;p16"/>
          <p:cNvSpPr/>
          <p:nvPr/>
        </p:nvSpPr>
        <p:spPr>
          <a:xfrm>
            <a:off x="438727" y="2284029"/>
            <a:ext cx="1131454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Податкова накладна </a:t>
            </a: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це документ, який існує лише в електронній формі та використовується платниками ПДВ для обліку податкового зобов’язання та податкового кредиту, які виникаю з цього податку. 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Реєстрація податкової накладної у базі ДПС (ЄРПН)</a:t>
            </a:r>
            <a:r>
              <a:rPr b="1" lang="ru-RU" sz="24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є </a:t>
            </a:r>
            <a:r>
              <a:rPr lang="ru-RU" sz="24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необхідно умовою для отримання покупцем права на податковий кредит та обов’язком продавця</a:t>
            </a: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7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ПОДАТКОВА НАКЛАДНА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72" name="Google Shape;37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4438" y="1256145"/>
            <a:ext cx="7832567" cy="55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8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«ДОКУМЕНТАЛЬНА» ВІДПОВІДАЛЬНІСТЬ ФОПА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0" name="Google Shape;38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4282" y="1558835"/>
            <a:ext cx="10288483" cy="464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4392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1"/>
          <p:cNvSpPr/>
          <p:nvPr/>
        </p:nvSpPr>
        <p:spPr>
          <a:xfrm>
            <a:off x="1320801" y="475585"/>
            <a:ext cx="100861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rPr>
              <a:t>ПИТАННЯ ДЛЯ САМОКОНТРОЛЮ</a:t>
            </a:r>
            <a:endParaRPr b="1" sz="2800">
              <a:solidFill>
                <a:srgbClr val="1F386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720436" y="2495344"/>
            <a:ext cx="1068647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</a:pP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Які терміни сплати податків на загальній системі оподаткування?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</a:pP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Що таке ПДВ?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AutoNum type="arabicPeriod"/>
            </a:pP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Який документ підтверджує право на податковий кредит?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311564" y="299492"/>
            <a:ext cx="10437091" cy="6008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Georgia"/>
              <a:buNone/>
            </a:pPr>
            <a:r>
              <a:rPr b="1" i="0" lang="ru-RU" sz="28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rPr>
              <a:t>ПОДАТКИ НА ЗАГАЛЬНІЙ СИСТЕМІ ОПОДАТКУВАННЯ</a:t>
            </a:r>
            <a:endParaRPr b="0" i="0" sz="2800" u="none" cap="none" strike="noStrike">
              <a:solidFill>
                <a:srgbClr val="1F386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185403" y="1390825"/>
            <a:ext cx="10063917" cy="3802578"/>
            <a:chOff x="3717" y="521090"/>
            <a:chExt cx="10063917" cy="3802578"/>
          </a:xfrm>
        </p:grpSpPr>
        <p:sp>
          <p:nvSpPr>
            <p:cNvPr id="100" name="Google Shape;100;p2"/>
            <p:cNvSpPr/>
            <p:nvPr/>
          </p:nvSpPr>
          <p:spPr>
            <a:xfrm>
              <a:off x="3717" y="2305256"/>
              <a:ext cx="2468588" cy="775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26437" y="2327976"/>
              <a:ext cx="2423148" cy="730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1F3864"/>
                  </a:solidFill>
                  <a:latin typeface="Georgia"/>
                  <a:ea typeface="Georgia"/>
                  <a:cs typeface="Georgia"/>
                  <a:sym typeface="Georgia"/>
                </a:rPr>
                <a:t>ЗСО</a:t>
              </a:r>
              <a:endParaRPr b="1" i="0" sz="28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3310531">
              <a:off x="2239241" y="2231542"/>
              <a:ext cx="1086706" cy="3106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 rot="-3310531">
              <a:off x="2755427" y="2219909"/>
              <a:ext cx="54335" cy="54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2884" y="1413173"/>
              <a:ext cx="2949878" cy="775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3115604" y="1435893"/>
              <a:ext cx="2904438" cy="730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1F3864"/>
                  </a:solidFill>
                  <a:latin typeface="Georgia"/>
                  <a:ea typeface="Georgia"/>
                  <a:cs typeface="Georgia"/>
                  <a:sym typeface="Georgia"/>
                </a:rPr>
                <a:t>ФОП</a:t>
              </a:r>
              <a:endParaRPr b="1" i="0" sz="28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3310531">
              <a:off x="5809700" y="1339459"/>
              <a:ext cx="1086706" cy="3106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 rot="-3310531">
              <a:off x="6325885" y="1327826"/>
              <a:ext cx="54335" cy="54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63343" y="521090"/>
              <a:ext cx="3400574" cy="775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6686063" y="543810"/>
              <a:ext cx="3355134" cy="730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1F3864"/>
                  </a:solidFill>
                  <a:latin typeface="Georgia"/>
                  <a:ea typeface="Georgia"/>
                  <a:cs typeface="Georgia"/>
                  <a:sym typeface="Georgia"/>
                </a:rPr>
                <a:t>ПДФО 18%</a:t>
              </a:r>
              <a:endParaRPr b="1" i="0" sz="18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42763" y="1785501"/>
              <a:ext cx="620579" cy="3106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6337538" y="1785521"/>
              <a:ext cx="31028" cy="31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63343" y="1413173"/>
              <a:ext cx="3400574" cy="775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6686063" y="1435893"/>
              <a:ext cx="3355134" cy="730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1F3864"/>
                  </a:solidFill>
                  <a:latin typeface="Georgia"/>
                  <a:ea typeface="Georgia"/>
                  <a:cs typeface="Georgia"/>
                  <a:sym typeface="Georgia"/>
                </a:rPr>
                <a:t>ВЗ 1,5%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3310531">
              <a:off x="5809700" y="2231542"/>
              <a:ext cx="1086706" cy="3106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 rot="3310531">
              <a:off x="6325885" y="2219909"/>
              <a:ext cx="54335" cy="54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663343" y="2305256"/>
              <a:ext cx="3400574" cy="775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6686063" y="2327976"/>
              <a:ext cx="3355134" cy="730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1F3864"/>
                  </a:solidFill>
                  <a:latin typeface="Georgia"/>
                  <a:ea typeface="Georgia"/>
                  <a:cs typeface="Georgia"/>
                  <a:sym typeface="Georgia"/>
                </a:rPr>
                <a:t>ЄСВ 22%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3686497">
              <a:off x="2109676" y="3287815"/>
              <a:ext cx="1389525" cy="3106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rgbClr val="BA612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 rot="3686497">
              <a:off x="2769701" y="3268612"/>
              <a:ext cx="69476" cy="69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136573" y="3525719"/>
              <a:ext cx="2798286" cy="775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3159293" y="3548439"/>
              <a:ext cx="2752846" cy="730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1F3864"/>
                  </a:solidFill>
                  <a:latin typeface="Georgia"/>
                  <a:ea typeface="Georgia"/>
                  <a:cs typeface="Georgia"/>
                  <a:sym typeface="Georgia"/>
                </a:rPr>
                <a:t>ТОВ</a:t>
              </a:r>
              <a:endParaRPr b="1" i="0" sz="28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104314">
              <a:off x="5934691" y="3909159"/>
              <a:ext cx="732537" cy="31069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9525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 rot="104314">
              <a:off x="6282646" y="3906380"/>
              <a:ext cx="36626" cy="36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67060" y="3547944"/>
              <a:ext cx="3400574" cy="775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6689780" y="3570664"/>
              <a:ext cx="3355134" cy="730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1F3864"/>
                  </a:solidFill>
                  <a:latin typeface="Georgia"/>
                  <a:ea typeface="Georgia"/>
                  <a:cs typeface="Georgia"/>
                  <a:sym typeface="Georgia"/>
                </a:rPr>
                <a:t>Податок на прибуток 18%</a:t>
              </a:r>
              <a:endParaRPr b="1" i="0" sz="18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1514250" y="5802109"/>
            <a:ext cx="8964488" cy="6008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1F3864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248897" y="5748611"/>
            <a:ext cx="114997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ПДВ – 20% добровільно</a:t>
            </a:r>
            <a:r>
              <a:rPr b="1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якщо за останні 12 місяців дохід </a:t>
            </a:r>
            <a:r>
              <a:rPr b="1" i="0" lang="ru-RU" sz="18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не перевищує 1 млн. грн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У протилежному випадку процедура є </a:t>
            </a:r>
            <a:r>
              <a:rPr b="1" i="0" lang="ru-RU" sz="18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обов'язковою</a:t>
            </a:r>
            <a:r>
              <a:rPr b="1" i="0" lang="ru-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/>
          <p:nvPr/>
        </p:nvSpPr>
        <p:spPr>
          <a:xfrm>
            <a:off x="1532183" y="353716"/>
            <a:ext cx="1026265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6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rPr>
              <a:t>ТЕРМІНИ СПЛАТИ ПОДАТКІВ</a:t>
            </a:r>
            <a:endParaRPr b="0" i="0" sz="2600" u="none" cap="none" strike="noStrike">
              <a:solidFill>
                <a:srgbClr val="1F386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350497" y="2107734"/>
            <a:ext cx="659705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За загальним правилом </a:t>
            </a:r>
            <a:r>
              <a:rPr b="1" i="0" lang="ru-RU" sz="24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платник податків</a:t>
            </a:r>
            <a:r>
              <a:rPr b="0" i="0" lang="ru-RU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зобов’язаний самостійно </a:t>
            </a:r>
            <a:r>
              <a:rPr b="1" i="0" lang="ru-RU" sz="24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сплатити суму податкового зобов’язання</a:t>
            </a:r>
            <a:r>
              <a:rPr b="0" i="0" lang="ru-RU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зазначену в поданій ним податковій декларації, </a:t>
            </a:r>
            <a:r>
              <a:rPr b="1" i="0" lang="ru-RU" sz="24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протягом 10 к. дн., що настають за останнім днем відповідного граничного строку</a:t>
            </a:r>
            <a:r>
              <a:rPr b="0" i="0" lang="ru-RU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передбаченого ПКУ для подання податкової декларації, крім випадків, установлених Кодексом.</a:t>
            </a:r>
            <a:endParaRPr b="0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3797" y="1791878"/>
            <a:ext cx="4482642" cy="4482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1532183" y="353716"/>
            <a:ext cx="1026265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6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rPr>
              <a:t>ОСОБЛИВОСТІ СПЛАТИ ПОДАТКІВ ДЛЯ ФОП</a:t>
            </a:r>
            <a:endParaRPr b="0" i="0" sz="2600" u="none" cap="none" strike="noStrike">
              <a:solidFill>
                <a:srgbClr val="1F386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>
            <a:off x="1224251" y="1963794"/>
            <a:ext cx="10027633" cy="3421313"/>
            <a:chOff x="1529" y="964989"/>
            <a:chExt cx="10027633" cy="3421313"/>
          </a:xfrm>
        </p:grpSpPr>
        <p:sp>
          <p:nvSpPr>
            <p:cNvPr id="145" name="Google Shape;145;p4"/>
            <p:cNvSpPr/>
            <p:nvPr/>
          </p:nvSpPr>
          <p:spPr>
            <a:xfrm>
              <a:off x="1529" y="964989"/>
              <a:ext cx="3057205" cy="764301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23915" y="987375"/>
              <a:ext cx="3012433" cy="71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1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ПДФО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b="1" i="0" lang="ru-RU" sz="21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«за себе»</a:t>
              </a:r>
              <a:r>
                <a:rPr b="0" i="0" lang="ru-RU" sz="21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endParaRPr b="0" i="0" sz="21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5400000">
              <a:off x="1456328" y="1810021"/>
              <a:ext cx="147606" cy="133752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529" y="2024504"/>
              <a:ext cx="3057205" cy="1047146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32199" y="2055174"/>
              <a:ext cx="2995865" cy="98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Сума оподатковуваного прибутку ФОП визначається за результатами календарного року. Однак сплата ПДФО відбувається у вигляді авансових платежів.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5400000">
              <a:off x="1463255" y="3138526"/>
              <a:ext cx="133752" cy="133752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529" y="3339156"/>
              <a:ext cx="3057205" cy="1047146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32199" y="3369826"/>
              <a:ext cx="2995865" cy="98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Сплату здійснюють 20-го числа місяця наступного за кожним календарним кварталом, окрім 4 кварталу.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486743" y="992697"/>
              <a:ext cx="3057205" cy="764301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3509129" y="1015083"/>
              <a:ext cx="3012433" cy="71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1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ВЗ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b="1" i="0" lang="ru-RU" sz="21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«за себе»</a:t>
              </a:r>
              <a:endParaRPr b="0" i="0" sz="21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rot="5400000">
              <a:off x="4948469" y="1823875"/>
              <a:ext cx="133752" cy="133752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486743" y="2024504"/>
              <a:ext cx="3057205" cy="1047146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517413" y="2055174"/>
              <a:ext cx="2995865" cy="98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Військовий збір сплачується тільки один раз, за підсумками року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rot="5400000">
              <a:off x="4948469" y="3138526"/>
              <a:ext cx="133752" cy="133752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486743" y="3339156"/>
              <a:ext cx="3057205" cy="1047146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3517413" y="3369826"/>
              <a:ext cx="2995865" cy="98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Сплачується разом з ПДФО.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6971957" y="992697"/>
              <a:ext cx="3057205" cy="764301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6994343" y="1015083"/>
              <a:ext cx="3012433" cy="71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1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ЄСВ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b="1" i="0" lang="ru-RU" sz="21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«за себе»</a:t>
              </a:r>
              <a:endParaRPr b="0" i="0" sz="21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 rot="5400000">
              <a:off x="8433683" y="1823875"/>
              <a:ext cx="133752" cy="133752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971957" y="2024504"/>
              <a:ext cx="3057205" cy="1047146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7002627" y="2055174"/>
              <a:ext cx="2995865" cy="985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Сплачується до 20-го числа місяця, наступного за звітним кварталом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166" name="Google Shape;166;p4"/>
          <p:cNvPicPr preferRelativeResize="0"/>
          <p:nvPr/>
        </p:nvPicPr>
        <p:blipFill rotWithShape="1">
          <a:blip r:embed="rId5">
            <a:alphaModFix/>
          </a:blip>
          <a:srcRect b="15568" l="6232" r="4530" t="14979"/>
          <a:stretch/>
        </p:blipFill>
        <p:spPr>
          <a:xfrm>
            <a:off x="8608292" y="4268213"/>
            <a:ext cx="3186544" cy="2479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/>
          <p:nvPr/>
        </p:nvSpPr>
        <p:spPr>
          <a:xfrm>
            <a:off x="1532183" y="353716"/>
            <a:ext cx="1026265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600" u="none" cap="none" strike="noStrike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rPr>
              <a:t>ПРАВИЛА ЗАГАЛЬНОЇ СИСТЕМИ ОПОДАТКУВАННЯ</a:t>
            </a:r>
            <a:endParaRPr sz="2600">
              <a:solidFill>
                <a:srgbClr val="1F386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574765" y="1790461"/>
            <a:ext cx="1112981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Відповідно до п. 177.2 ПКУ </a:t>
            </a:r>
            <a:r>
              <a:rPr b="1" lang="ru-RU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об'єктом оподаткування є чистий оподатковуваний дохід</a:t>
            </a:r>
            <a:r>
              <a:rPr lang="ru-RU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тобто різниця між загальним оподатковуваним доходом (виручка у грошовій та негрошовій формі) і документально підтвердженими витратами, пов'язаними з господарською діяльністю такої фізичної особи – підприємця.</a:t>
            </a:r>
            <a:endParaRPr/>
          </a:p>
        </p:txBody>
      </p:sp>
      <p:grpSp>
        <p:nvGrpSpPr>
          <p:cNvPr id="175" name="Google Shape;175;p5"/>
          <p:cNvGrpSpPr/>
          <p:nvPr/>
        </p:nvGrpSpPr>
        <p:grpSpPr>
          <a:xfrm>
            <a:off x="574765" y="4481483"/>
            <a:ext cx="11042469" cy="1651462"/>
            <a:chOff x="592183" y="4101737"/>
            <a:chExt cx="11042469" cy="1071154"/>
          </a:xfrm>
        </p:grpSpPr>
        <p:sp>
          <p:nvSpPr>
            <p:cNvPr id="176" name="Google Shape;176;p5"/>
            <p:cNvSpPr/>
            <p:nvPr/>
          </p:nvSpPr>
          <p:spPr>
            <a:xfrm>
              <a:off x="592183" y="4101737"/>
              <a:ext cx="2934789" cy="107115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AFAFA"/>
                </a:gs>
                <a:gs pos="100000">
                  <a:srgbClr val="CECECE"/>
                </a:gs>
              </a:gsLst>
              <a:lin ang="5400000" scaled="0"/>
            </a:gra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Загальний оподаткований дохід (виручка у грошовій та негрошовій формі)</a:t>
              </a:r>
              <a:endParaRPr b="1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545874" y="4101737"/>
              <a:ext cx="2934789" cy="107115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AFAFA"/>
                </a:gs>
                <a:gs pos="100000">
                  <a:srgbClr val="CECECE"/>
                </a:gs>
              </a:gsLst>
              <a:lin ang="5400000" scaled="0"/>
            </a:gra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Документально підтверджені витрати, пов’язані з господарською діяльністю</a:t>
              </a:r>
              <a:endParaRPr b="1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699863" y="4101737"/>
              <a:ext cx="2934789" cy="107115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AFAFA"/>
                </a:gs>
                <a:gs pos="100000">
                  <a:srgbClr val="CECECE"/>
                </a:gs>
              </a:gsLst>
              <a:lin ang="5400000" scaled="0"/>
            </a:gra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Чистий оподаткований дохід</a:t>
              </a:r>
              <a:endParaRPr b="1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788229" y="4545874"/>
              <a:ext cx="478971" cy="15675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AFAFA"/>
                </a:gs>
                <a:gs pos="100000">
                  <a:srgbClr val="CECECE"/>
                </a:gs>
              </a:gsLst>
              <a:lin ang="5400000" scaled="0"/>
            </a:gra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7907383" y="4702629"/>
              <a:ext cx="478971" cy="15675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AFAFA"/>
                </a:gs>
                <a:gs pos="100000">
                  <a:srgbClr val="CECECE"/>
                </a:gs>
              </a:gsLst>
              <a:lin ang="5400000" scaled="0"/>
            </a:gra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7907383" y="4319451"/>
              <a:ext cx="478971" cy="15675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AFAFA"/>
                </a:gs>
                <a:gs pos="100000">
                  <a:srgbClr val="CECECE"/>
                </a:gs>
              </a:gsLst>
              <a:lin ang="5400000" scaled="0"/>
            </a:gradFill>
            <a:ln cap="flat" cmpd="sng" w="952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/>
          <p:nvPr/>
        </p:nvSpPr>
        <p:spPr>
          <a:xfrm>
            <a:off x="1181686" y="361411"/>
            <a:ext cx="1077940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1F3864"/>
                </a:solidFill>
                <a:latin typeface="Georgia"/>
                <a:ea typeface="Georgia"/>
                <a:cs typeface="Georgia"/>
                <a:sym typeface="Georgia"/>
              </a:rPr>
              <a:t>СКЛАД ДОХОДУ</a:t>
            </a:r>
            <a:endParaRPr sz="2500">
              <a:solidFill>
                <a:srgbClr val="1F386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89" name="Google Shape;189;p6"/>
          <p:cNvGraphicFramePr/>
          <p:nvPr/>
        </p:nvGraphicFramePr>
        <p:xfrm>
          <a:off x="517237" y="1537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{5363D497-82C3-42A1-A732-767CE3DBF513}</a:tableStyleId>
              </a:tblPr>
              <a:tblGrid>
                <a:gridCol w="5578775"/>
                <a:gridCol w="5578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Включаються до доходу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Georgia"/>
                        <a:buNone/>
                      </a:pPr>
                      <a:r>
                        <a:rPr lang="ru-RU" sz="24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Не включаються до доходу</a:t>
                      </a:r>
                      <a:endParaRPr sz="2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ru-RU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Доходи, пов’язані із веденням господарської (підприємницької) діяльності - виручка у грошовій та негрошовій формі</a:t>
                      </a:r>
                      <a:endParaRPr sz="18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ru-RU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Доходи зі статусом доходів «просто» фізичної особи.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Суми податку на додану вартість, що входять до ціни придбаних або проданих товарів (робіт, послуг) (п. 177.3 ПКУ) – для підприємця, зареєстрованого як платник ПДВ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(ПДВ не включаються до витрат і доходу). </a:t>
                      </a:r>
                      <a:endParaRPr sz="18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25" marB="45725" marR="91450" marL="91450" anchor="ctr"/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ru-RU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Суми акцизного податку з реалізованих суб'єктами господарювання роздрібної торгівлі підакцизних товарів (пп. 177.3.1 ПКУ).</a:t>
                      </a:r>
                      <a:endParaRPr sz="18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ГОЛОВНІ ПРАВИЛА ВЕДЕННЯ ОБЛІКУ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475095" y="1791282"/>
            <a:ext cx="6862618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Фізичні особи - підприємці зобов’язані </a:t>
            </a: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вести облік доходів і витрат та мати підтверджуючі документи щодо походження товару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Облік доходів і витрат може вестися в паперовому та/або електронному вигляді, у тому числі через електронний кабінет.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Починаючи з 16.07.2021 фізичні особи – підприємці на загальній системі оподаткування </a:t>
            </a: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зобов’язані вести облік доходів і витрат за Типовою формою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затвердженою наказом Міністерства фінансів України від 13.05.2021 № 261, яка </a:t>
            </a:r>
            <a:r>
              <a:rPr b="1" lang="ru-RU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не підлягає реєстрації </a:t>
            </a:r>
            <a:r>
              <a:rPr lang="ru-RU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у контролюючому органі</a:t>
            </a:r>
            <a:endParaRPr/>
          </a:p>
        </p:txBody>
      </p:sp>
      <p:pic>
        <p:nvPicPr>
          <p:cNvPr id="198" name="Google Shape;19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7713" y="1526308"/>
            <a:ext cx="4623377" cy="462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ФОРМА ВЕДЕННЯ ОБЛІКУ ДОХОДІВ І ВИТРАТ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067" y="1256145"/>
            <a:ext cx="10605865" cy="5522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269"/>
            <a:ext cx="12192000" cy="131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497" y="224826"/>
            <a:ext cx="831189" cy="7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/>
          <p:nvPr/>
        </p:nvSpPr>
        <p:spPr>
          <a:xfrm>
            <a:off x="1181686" y="361411"/>
            <a:ext cx="10779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ГОЛОВНІ ПРАВИЛА ВЕДЕННЯ ОБЛІКУ</a:t>
            </a:r>
            <a:endParaRPr sz="25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14" name="Google Shape;214;p9"/>
          <p:cNvGrpSpPr/>
          <p:nvPr/>
        </p:nvGrpSpPr>
        <p:grpSpPr>
          <a:xfrm>
            <a:off x="752764" y="1677324"/>
            <a:ext cx="7199745" cy="4774799"/>
            <a:chOff x="0" y="3499"/>
            <a:chExt cx="7199745" cy="4774799"/>
          </a:xfrm>
        </p:grpSpPr>
        <p:sp>
          <p:nvSpPr>
            <p:cNvPr id="215" name="Google Shape;215;p9"/>
            <p:cNvSpPr/>
            <p:nvPr/>
          </p:nvSpPr>
          <p:spPr>
            <a:xfrm>
              <a:off x="0" y="3499"/>
              <a:ext cx="7199745" cy="234851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114645" y="118144"/>
              <a:ext cx="6970455" cy="2119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Типова форма зберігається у самозайнятої особи </a:t>
              </a:r>
              <a:r>
                <a:rPr b="1" lang="ru-RU" sz="27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протягом 3 років </a:t>
              </a:r>
              <a:r>
                <a:rPr lang="ru-RU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після закінчення звітного періоду, у якому здійснено останній запис. 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2429779"/>
              <a:ext cx="7199745" cy="234851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114645" y="2544424"/>
              <a:ext cx="6970455" cy="2119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Дані обліку доходів і витрат заповнюються з </a:t>
              </a:r>
              <a:r>
                <a:rPr b="1" lang="ru-RU" sz="27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наростаючим підсумком </a:t>
              </a:r>
              <a:r>
                <a:rPr lang="ru-RU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 гривнях з копійками та використовуються для заповнення річної податкової декларації про майновий стан і доходи.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Синий предупреждающий значок уведомления внимание sms-знак и интернет-сообщение. 3D-рендеринг." id="219" name="Google Shape;219;p9"/>
          <p:cNvPicPr preferRelativeResize="0"/>
          <p:nvPr/>
        </p:nvPicPr>
        <p:blipFill rotWithShape="1">
          <a:blip r:embed="rId5">
            <a:alphaModFix/>
          </a:blip>
          <a:srcRect b="17712" l="19838" r="24422" t="14341"/>
          <a:stretch/>
        </p:blipFill>
        <p:spPr>
          <a:xfrm>
            <a:off x="8432798" y="2567709"/>
            <a:ext cx="3041941" cy="278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2024-02-21T14:59:18Z</dcterms:created>
  <dc:creator>User1</dc:creator>
</cp:coreProperties>
</file>