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j0G/iNBjqMHgd6g5notTuDBWFo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та вміс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розділу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’єкти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 підпис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і підпис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s://zakon.rada.gov.ua/laws/show/2755-17#n17133" TargetMode="External"/><Relationship Id="rId6" Type="http://schemas.openxmlformats.org/officeDocument/2006/relationships/hyperlink" Target="https://zakon.rada.gov.ua/laws/show/4495-17#n1078" TargetMode="External"/><Relationship Id="rId7" Type="http://schemas.openxmlformats.org/officeDocument/2006/relationships/hyperlink" Target="https://zakon.rada.gov.ua/laws/show/2464-17#n643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s://zakon.rada.gov.ua/laws/show/2755-17#Tex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s://zakon.rada.gov.ua/laws/show/4495-17#n2269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s://zakon.rada.gov.ua/laws/show/2464-17#n347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004"/>
            <a:ext cx="12192000" cy="3602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2483667" y="859281"/>
            <a:ext cx="7532483" cy="2024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32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Тема 5.1</a:t>
            </a:r>
            <a:endParaRPr sz="3200"/>
          </a:p>
          <a:p>
            <a:pPr indent="0" lvl="0" marL="0" marR="0" rtl="0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uk-UA" sz="32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ПОДАТКОВА СИСТЕМА УКРАЇНИ</a:t>
            </a:r>
            <a:endParaRPr b="1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499858" y="4246571"/>
            <a:ext cx="8214510" cy="1512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uk-UA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Законодавча база щодо оподаткування.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uk-UA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0" y="-1949"/>
            <a:ext cx="12192000" cy="279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0"/>
          <p:cNvSpPr/>
          <p:nvPr/>
        </p:nvSpPr>
        <p:spPr>
          <a:xfrm>
            <a:off x="8419171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129675" y="3398437"/>
            <a:ext cx="99507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це сукупність загальнодержавних та місцевих податків та зборів, що справляються в порядку, встановленому відповідними законами держави 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3345096" y="1986254"/>
            <a:ext cx="5501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Система оподаткування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3" y="-1952"/>
            <a:ext cx="12192000" cy="1474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1"/>
          <p:cNvSpPr/>
          <p:nvPr/>
        </p:nvSpPr>
        <p:spPr>
          <a:xfrm>
            <a:off x="8410118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2790035" y="380979"/>
            <a:ext cx="6212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Система оподаткування в Україні 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3793693" y="842678"/>
            <a:ext cx="434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Загальнодержавні податки і збори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678744" y="3817779"/>
            <a:ext cx="2762959" cy="445861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Непрямі податки</a:t>
            </a:r>
            <a:endParaRPr b="0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678744" y="1548323"/>
            <a:ext cx="2772870" cy="4498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Прямі податки</a:t>
            </a:r>
            <a:endParaRPr b="0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880488" y="2080712"/>
            <a:ext cx="3972169" cy="13221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Georgia"/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податок на прибуток підприємств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податок на доходи фізичних осіб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екологічний податок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880488" y="4364109"/>
            <a:ext cx="4002517" cy="12654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Georgia"/>
              <a:buNone/>
            </a:pPr>
            <a:r>
              <a:rPr b="0" i="0" lang="uk-UA" sz="1800" u="none" cap="none" strike="noStrike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b="0" i="0" lang="uk-UA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податок на додану вартість (ПДВ)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акцизний податок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мито</a:t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5504510" y="2090822"/>
            <a:ext cx="6319316" cy="38029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18000" spcFirstLastPara="1" rIns="18000" wrap="square" tIns="0">
            <a:noAutofit/>
          </a:bodyPr>
          <a:lstStyle/>
          <a:p>
            <a:pPr indent="-180975" lvl="0" marL="2714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 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 користування надрами для видобування корисних копалин;</a:t>
            </a:r>
            <a:endParaRPr/>
          </a:p>
          <a:p>
            <a:pPr indent="-180975" lvl="0" marL="271463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 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 користування надрами в цілях, не пов’язаних з видобуванням корисних копалин;</a:t>
            </a:r>
            <a:endParaRPr/>
          </a:p>
          <a:p>
            <a:pPr indent="0" lvl="0" marL="90488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за користування радіочастотним ресурсом України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90488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за спеціальне використання води;</a:t>
            </a:r>
            <a:endParaRPr/>
          </a:p>
          <a:p>
            <a:pPr indent="0" lvl="0" marL="90488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за спеціальне використання лісових ресурсів;</a:t>
            </a:r>
            <a:endParaRPr/>
          </a:p>
          <a:p>
            <a:pPr indent="-180975" lvl="0" marL="271463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за транспортування нафти і нафтопродуктів магістральними нафтопроводами та нафтопродуктопроводами, транзитне транспортування трубопроводами аміаку територією України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71450" lvl="0" marL="37623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171450" lvl="0" marL="37623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90488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90488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60583" y="6182277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Відповідно Податкового кодексу України в редакції від 16.03.2024</a:t>
            </a: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5306987" y="1548323"/>
            <a:ext cx="2315827" cy="43515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Рентна плата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52" name="Google Shape;252;p11"/>
          <p:cNvCxnSpPr/>
          <p:nvPr/>
        </p:nvCxnSpPr>
        <p:spPr>
          <a:xfrm>
            <a:off x="959667" y="4281046"/>
            <a:ext cx="0" cy="108765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3" name="Google Shape;253;p11"/>
          <p:cNvCxnSpPr/>
          <p:nvPr/>
        </p:nvCxnSpPr>
        <p:spPr>
          <a:xfrm>
            <a:off x="959667" y="1998191"/>
            <a:ext cx="0" cy="1080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4" name="Google Shape;254;p11"/>
          <p:cNvCxnSpPr/>
          <p:nvPr/>
        </p:nvCxnSpPr>
        <p:spPr>
          <a:xfrm>
            <a:off x="5611082" y="1983475"/>
            <a:ext cx="0" cy="255570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3" y="-11005"/>
            <a:ext cx="12192000" cy="1460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2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777089" y="57791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2"/>
          <p:cNvSpPr/>
          <p:nvPr/>
        </p:nvSpPr>
        <p:spPr>
          <a:xfrm>
            <a:off x="8410118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p12"/>
          <p:cNvSpPr/>
          <p:nvPr/>
        </p:nvSpPr>
        <p:spPr>
          <a:xfrm>
            <a:off x="2909010" y="381766"/>
            <a:ext cx="6212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Система оподаткування в Україні </a:t>
            </a:r>
            <a:endParaRPr b="1"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5" name="Google Shape;265;p12"/>
          <p:cNvSpPr/>
          <p:nvPr/>
        </p:nvSpPr>
        <p:spPr>
          <a:xfrm>
            <a:off x="4572193" y="881898"/>
            <a:ext cx="304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Місцеві податки і збори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6" name="Google Shape;266;p12"/>
          <p:cNvSpPr/>
          <p:nvPr/>
        </p:nvSpPr>
        <p:spPr>
          <a:xfrm>
            <a:off x="6080790" y="6127957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Відповідно Податкового кодексу України в редакції від 16.03.2024</a:t>
            </a: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7" name="Google Shape;267;p12"/>
          <p:cNvSpPr/>
          <p:nvPr/>
        </p:nvSpPr>
        <p:spPr>
          <a:xfrm>
            <a:off x="919598" y="2121804"/>
            <a:ext cx="2772870" cy="4498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Податки</a:t>
            </a:r>
            <a:endParaRPr b="0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8" name="Google Shape;268;p12"/>
          <p:cNvSpPr/>
          <p:nvPr/>
        </p:nvSpPr>
        <p:spPr>
          <a:xfrm>
            <a:off x="7001544" y="2152160"/>
            <a:ext cx="2772870" cy="43515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Збори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9" name="Google Shape;269;p12"/>
          <p:cNvSpPr/>
          <p:nvPr/>
        </p:nvSpPr>
        <p:spPr>
          <a:xfrm>
            <a:off x="1104241" y="2761933"/>
            <a:ext cx="2997922" cy="343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Georgia"/>
              <a:buNone/>
            </a:pPr>
            <a:r>
              <a:rPr b="0" i="0" lang="uk-UA" sz="1800" u="none" cap="none" strike="noStrike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b="0" i="0" lang="uk-UA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податок на майно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0" name="Google Shape;270;p12"/>
          <p:cNvSpPr/>
          <p:nvPr/>
        </p:nvSpPr>
        <p:spPr>
          <a:xfrm>
            <a:off x="7209171" y="2824069"/>
            <a:ext cx="3501079" cy="64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0488" lvl="0" marL="904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Georgia"/>
              <a:buNone/>
            </a:pPr>
            <a:r>
              <a:rPr b="0" i="0" lang="uk-UA" sz="1800" u="none" cap="none" strike="noStrike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b="0" i="0" lang="uk-UA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збір за місця для паркування транспортних засобів</a:t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1" name="Google Shape;271;p12"/>
          <p:cNvSpPr/>
          <p:nvPr/>
        </p:nvSpPr>
        <p:spPr>
          <a:xfrm>
            <a:off x="1821760" y="3114384"/>
            <a:ext cx="45397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90488" lvl="0" marL="904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 </a:t>
            </a: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податок на нерухоме майно, відмінне від земельної ділянки</a:t>
            </a:r>
            <a:endParaRPr i="1"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2" name="Google Shape;272;p12"/>
          <p:cNvSpPr/>
          <p:nvPr/>
        </p:nvSpPr>
        <p:spPr>
          <a:xfrm>
            <a:off x="1101118" y="4975247"/>
            <a:ext cx="20617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єдиний податок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3" name="Google Shape;273;p12"/>
          <p:cNvSpPr/>
          <p:nvPr/>
        </p:nvSpPr>
        <p:spPr>
          <a:xfrm>
            <a:off x="1810712" y="3886618"/>
            <a:ext cx="30572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транспортний податок</a:t>
            </a:r>
            <a:endParaRPr i="1"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4" name="Google Shape;274;p12"/>
          <p:cNvSpPr/>
          <p:nvPr/>
        </p:nvSpPr>
        <p:spPr>
          <a:xfrm>
            <a:off x="1810712" y="4384984"/>
            <a:ext cx="21146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плата за землю</a:t>
            </a:r>
            <a:endParaRPr/>
          </a:p>
        </p:txBody>
      </p:sp>
      <p:sp>
        <p:nvSpPr>
          <p:cNvPr id="275" name="Google Shape;275;p12"/>
          <p:cNvSpPr/>
          <p:nvPr/>
        </p:nvSpPr>
        <p:spPr>
          <a:xfrm>
            <a:off x="7209171" y="3646182"/>
            <a:ext cx="22204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0070C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туристичний збір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76" name="Google Shape;276;p12"/>
          <p:cNvCxnSpPr/>
          <p:nvPr/>
        </p:nvCxnSpPr>
        <p:spPr>
          <a:xfrm>
            <a:off x="1181686" y="2587312"/>
            <a:ext cx="0" cy="260032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7" name="Google Shape;277;p12"/>
          <p:cNvCxnSpPr/>
          <p:nvPr/>
        </p:nvCxnSpPr>
        <p:spPr>
          <a:xfrm flipH="1">
            <a:off x="1910296" y="3032911"/>
            <a:ext cx="9039" cy="153673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8" name="Google Shape;278;p12"/>
          <p:cNvCxnSpPr/>
          <p:nvPr/>
        </p:nvCxnSpPr>
        <p:spPr>
          <a:xfrm>
            <a:off x="7308759" y="2596365"/>
            <a:ext cx="0" cy="1243536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0" y="-1950"/>
            <a:ext cx="12192000" cy="34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3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3"/>
          <p:cNvSpPr/>
          <p:nvPr/>
        </p:nvSpPr>
        <p:spPr>
          <a:xfrm>
            <a:off x="777089" y="577913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3"/>
          <p:cNvSpPr/>
          <p:nvPr/>
        </p:nvSpPr>
        <p:spPr>
          <a:xfrm>
            <a:off x="8410118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3150777" y="6211669"/>
            <a:ext cx="902601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Відповідно до Закону України «Про збір та облік єдиного внеску на загальнообов'язкове державне соціальне страхування» в редакції від 29.01.2024</a:t>
            </a:r>
            <a:endParaRPr i="1"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3406113" y="498109"/>
            <a:ext cx="5255100" cy="11037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18900000" dist="107763">
              <a:srgbClr val="808080">
                <a:alpha val="4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Єдиний внесок на загальнообов'язкове державне соціальне страхування (єдиний соціальний внесок, ЄСВ)</a:t>
            </a:r>
            <a:endParaRPr b="0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0" name="Google Shape;290;p13"/>
          <p:cNvSpPr/>
          <p:nvPr/>
        </p:nvSpPr>
        <p:spPr>
          <a:xfrm>
            <a:off x="1074139" y="1756538"/>
            <a:ext cx="100437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це консолідований страховий внесок, збір якого здійснюється до системи загальнообов'язкового державного соціального страхування в обов'язковому порядку та на регулярній основі з метою забезпечення захисту у випадках, передбачених законодавством, прав застрахованих осіб на отримання страхових виплат (послуг) за діючими видами загальнообов'язкового державного соціального страхування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1" name="Google Shape;291;p13"/>
          <p:cNvSpPr/>
          <p:nvPr/>
        </p:nvSpPr>
        <p:spPr>
          <a:xfrm>
            <a:off x="8429171" y="4496415"/>
            <a:ext cx="234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Пенсійний фонд 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2" name="Google Shape;292;p13"/>
          <p:cNvSpPr/>
          <p:nvPr/>
        </p:nvSpPr>
        <p:spPr>
          <a:xfrm>
            <a:off x="913621" y="4400087"/>
            <a:ext cx="579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Фонд загальнообов’язкового державного соціального страхування України на випадок безробіття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3" name="Google Shape;293;p13"/>
          <p:cNvSpPr/>
          <p:nvPr/>
        </p:nvSpPr>
        <p:spPr>
          <a:xfrm flipH="1" rot="10800000">
            <a:off x="2478506" y="4177774"/>
            <a:ext cx="1846800" cy="190200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3"/>
          <p:cNvSpPr/>
          <p:nvPr/>
        </p:nvSpPr>
        <p:spPr>
          <a:xfrm flipH="1" rot="10800000">
            <a:off x="8351524" y="4209887"/>
            <a:ext cx="1846800" cy="190200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5" name="Google Shape;295;p13"/>
          <p:cNvCxnSpPr/>
          <p:nvPr/>
        </p:nvCxnSpPr>
        <p:spPr>
          <a:xfrm rot="10800000">
            <a:off x="2478530" y="4177658"/>
            <a:ext cx="7719900" cy="0"/>
          </a:xfrm>
          <a:prstGeom prst="straightConnector1">
            <a:avLst/>
          </a:prstGeom>
          <a:noFill/>
          <a:ln cap="flat" cmpd="tri" w="539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6" name="Google Shape;296;p13"/>
          <p:cNvSpPr/>
          <p:nvPr/>
        </p:nvSpPr>
        <p:spPr>
          <a:xfrm>
            <a:off x="4862420" y="3802784"/>
            <a:ext cx="277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ЄСВ розподіляється</a:t>
            </a:r>
            <a:endParaRPr b="1"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3" y="-11005"/>
            <a:ext cx="12192000" cy="1460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4"/>
          <p:cNvSpPr/>
          <p:nvPr/>
        </p:nvSpPr>
        <p:spPr>
          <a:xfrm>
            <a:off x="152400" y="-3226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4"/>
          <p:cNvSpPr/>
          <p:nvPr/>
        </p:nvSpPr>
        <p:spPr>
          <a:xfrm>
            <a:off x="777089" y="39324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4"/>
          <p:cNvSpPr/>
          <p:nvPr/>
        </p:nvSpPr>
        <p:spPr>
          <a:xfrm>
            <a:off x="8410118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p14"/>
          <p:cNvSpPr/>
          <p:nvPr/>
        </p:nvSpPr>
        <p:spPr>
          <a:xfrm>
            <a:off x="1859538" y="527650"/>
            <a:ext cx="87528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Елементи системи оподаткування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308" name="Google Shape;308;p14"/>
          <p:cNvGrpSpPr/>
          <p:nvPr/>
        </p:nvGrpSpPr>
        <p:grpSpPr>
          <a:xfrm>
            <a:off x="4194060" y="1403742"/>
            <a:ext cx="3707957" cy="5053204"/>
            <a:chOff x="3643458" y="1403742"/>
            <a:chExt cx="3707957" cy="5053204"/>
          </a:xfrm>
        </p:grpSpPr>
        <p:sp>
          <p:nvSpPr>
            <p:cNvPr id="309" name="Google Shape;309;p14"/>
            <p:cNvSpPr/>
            <p:nvPr/>
          </p:nvSpPr>
          <p:spPr>
            <a:xfrm>
              <a:off x="3643458" y="5173051"/>
              <a:ext cx="3707957" cy="412758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3651815" y="3515485"/>
              <a:ext cx="3699600" cy="744604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3647031" y="1682774"/>
              <a:ext cx="3704384" cy="412758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4123917" y="3560267"/>
              <a:ext cx="3227498" cy="1223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Порядок обчислення податку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спосіб визначення суми  податку</a:t>
              </a:r>
              <a:endPara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4123916" y="1688925"/>
              <a:ext cx="3118861" cy="1554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Ставка податку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відсоток, який застосовується до бази оподаткування для обчислення суми податку 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4123916" y="5179673"/>
              <a:ext cx="3118861" cy="1277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Податковий період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період часу, за який вираховується податкова відповідальність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315" name="Google Shape;315;p14"/>
            <p:cNvCxnSpPr/>
            <p:nvPr/>
          </p:nvCxnSpPr>
          <p:spPr>
            <a:xfrm flipH="1">
              <a:off x="3647817" y="1403742"/>
              <a:ext cx="2926" cy="4896000"/>
            </a:xfrm>
            <a:prstGeom prst="straightConnector1">
              <a:avLst/>
            </a:prstGeom>
            <a:noFill/>
            <a:ln cap="flat" cmpd="tri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16" name="Google Shape;316;p14"/>
          <p:cNvGrpSpPr/>
          <p:nvPr/>
        </p:nvGrpSpPr>
        <p:grpSpPr>
          <a:xfrm>
            <a:off x="8088106" y="1408496"/>
            <a:ext cx="3855552" cy="5068114"/>
            <a:chOff x="8019282" y="1408496"/>
            <a:chExt cx="3855552" cy="5068114"/>
          </a:xfrm>
        </p:grpSpPr>
        <p:sp>
          <p:nvSpPr>
            <p:cNvPr id="317" name="Google Shape;317;p14"/>
            <p:cNvSpPr/>
            <p:nvPr/>
          </p:nvSpPr>
          <p:spPr>
            <a:xfrm>
              <a:off x="8020453" y="3814342"/>
              <a:ext cx="3768423" cy="877987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8020453" y="1669261"/>
              <a:ext cx="3768423" cy="638636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8105129" y="1669261"/>
              <a:ext cx="3769705" cy="18312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Строк та порядок сплати податку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дата, до якої платник повинен сплатити свій податок, та спосіб, яким виконується оплата (валюта, форма оплати, рахунок)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8105129" y="3814343"/>
              <a:ext cx="3769705" cy="2662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36000" spcFirstLastPara="1" rIns="36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Строк та порядок подання звітності про обчислення і сплату податку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дата, до якої подаються податкові декларації та фінансові документи, а порядок подання звітності - це процес, передачі документів (особисто, поштою, електронним зв’язком)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321" name="Google Shape;321;p14"/>
            <p:cNvCxnSpPr/>
            <p:nvPr/>
          </p:nvCxnSpPr>
          <p:spPr>
            <a:xfrm flipH="1">
              <a:off x="8019282" y="1408496"/>
              <a:ext cx="2926" cy="4896000"/>
            </a:xfrm>
            <a:prstGeom prst="straightConnector1">
              <a:avLst/>
            </a:prstGeom>
            <a:noFill/>
            <a:ln cap="flat" cmpd="tri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22" name="Google Shape;322;p14"/>
          <p:cNvGrpSpPr/>
          <p:nvPr/>
        </p:nvGrpSpPr>
        <p:grpSpPr>
          <a:xfrm>
            <a:off x="290902" y="1427747"/>
            <a:ext cx="3713708" cy="5010379"/>
            <a:chOff x="212246" y="1427747"/>
            <a:chExt cx="3713708" cy="5010379"/>
          </a:xfrm>
        </p:grpSpPr>
        <p:sp>
          <p:nvSpPr>
            <p:cNvPr id="323" name="Google Shape;323;p14"/>
            <p:cNvSpPr/>
            <p:nvPr/>
          </p:nvSpPr>
          <p:spPr>
            <a:xfrm>
              <a:off x="217997" y="5156456"/>
              <a:ext cx="3707957" cy="412758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213942" y="3415057"/>
              <a:ext cx="3707957" cy="412758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212246" y="1672878"/>
              <a:ext cx="3707957" cy="412758"/>
            </a:xfrm>
            <a:prstGeom prst="rect">
              <a:avLst/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350497" y="1669261"/>
              <a:ext cx="2882812" cy="1277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90488" lvl="0" marL="90488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Платники податку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люди або компанії, які повинні сплачувати податки </a:t>
              </a:r>
              <a:endParaRPr i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50497" y="3415057"/>
              <a:ext cx="3138203" cy="1277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Об'єкт оподаткування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те, з чого вираховується податок (доход, прибуток, майно тощо</a:t>
              </a:r>
              <a:endParaRPr i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350497" y="5160853"/>
              <a:ext cx="2703267" cy="1277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База оподаткування</a:t>
              </a:r>
              <a:endParaRPr/>
            </a:p>
            <a:p>
              <a:pPr indent="0" lvl="0" marL="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це сума грошей або вартість майна, з якої обчислюється податок</a:t>
              </a:r>
              <a:endParaRPr i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329" name="Google Shape;329;p14"/>
            <p:cNvCxnSpPr/>
            <p:nvPr/>
          </p:nvCxnSpPr>
          <p:spPr>
            <a:xfrm flipH="1">
              <a:off x="220822" y="1427747"/>
              <a:ext cx="2926" cy="4896000"/>
            </a:xfrm>
            <a:prstGeom prst="straightConnector1">
              <a:avLst/>
            </a:prstGeom>
            <a:noFill/>
            <a:ln cap="flat" cmpd="tri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3" y="-11005"/>
            <a:ext cx="12192000" cy="122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5"/>
          <p:cNvSpPr/>
          <p:nvPr/>
        </p:nvSpPr>
        <p:spPr>
          <a:xfrm>
            <a:off x="2498231" y="16621"/>
            <a:ext cx="6569183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Вплив податків на господарську діяльність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337" name="Google Shape;337;p15"/>
          <p:cNvGrpSpPr/>
          <p:nvPr/>
        </p:nvGrpSpPr>
        <p:grpSpPr>
          <a:xfrm>
            <a:off x="1246933" y="1536961"/>
            <a:ext cx="9588215" cy="4922835"/>
            <a:chOff x="1246933" y="1536961"/>
            <a:chExt cx="9588215" cy="4922835"/>
          </a:xfrm>
        </p:grpSpPr>
        <p:sp>
          <p:nvSpPr>
            <p:cNvPr id="338" name="Google Shape;338;p15"/>
            <p:cNvSpPr/>
            <p:nvPr/>
          </p:nvSpPr>
          <p:spPr>
            <a:xfrm>
              <a:off x="2255274" y="1546442"/>
              <a:ext cx="3727012" cy="968504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Елементи оподаткування, через які здійснюється вплив податків на  господарську діяльність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6105016" y="1536961"/>
              <a:ext cx="3732514" cy="977985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Показники господарської діяльності, на які впливають податки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1246933" y="2742944"/>
              <a:ext cx="4730400" cy="414151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Об’єкт оподаткування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1246933" y="3187530"/>
              <a:ext cx="4730400" cy="382621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Джерело сплати податку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1246933" y="3599491"/>
              <a:ext cx="4730400" cy="40639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Ставки податків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1246933" y="4035221"/>
              <a:ext cx="4730400" cy="449265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Строки сплати податків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1246933" y="4515899"/>
              <a:ext cx="4730400" cy="436174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Податкові пільги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1246933" y="4983486"/>
              <a:ext cx="4730400" cy="620903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Штрафні санкції за порушення податкового законодавства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6105016" y="2747678"/>
              <a:ext cx="4730132" cy="42181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Витрати суб’єкта господарювання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6105016" y="4941556"/>
              <a:ext cx="4730132" cy="395288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Швидкість обороту коштів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6105016" y="3181581"/>
              <a:ext cx="4730132" cy="38857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Обсяг реалізації продукції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6105016" y="3599491"/>
              <a:ext cx="4730132" cy="411124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Виручка від реалізації продукції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6105016" y="5822672"/>
              <a:ext cx="4730132" cy="637124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Платоспроможність суб’єкта господарювання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6105016" y="4516238"/>
              <a:ext cx="4730132" cy="398933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Потреба в оборотних коштах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6105016" y="4042367"/>
              <a:ext cx="4730132" cy="44211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Чистий прибуток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6105016" y="5364822"/>
              <a:ext cx="4730132" cy="429093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Обсяг залучення кредитів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4" name="Google Shape;354;p15"/>
            <p:cNvSpPr/>
            <p:nvPr/>
          </p:nvSpPr>
          <p:spPr>
            <a:xfrm flipH="1" rot="10800000">
              <a:off x="4130427" y="2530066"/>
              <a:ext cx="1846906" cy="190316"/>
            </a:xfrm>
            <a:prstGeom prst="triangle">
              <a:avLst>
                <a:gd fmla="val 50000" name="adj"/>
              </a:avLst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5"/>
            <p:cNvSpPr/>
            <p:nvPr/>
          </p:nvSpPr>
          <p:spPr>
            <a:xfrm flipH="1" rot="10800000">
              <a:off x="6098144" y="2527768"/>
              <a:ext cx="1846906" cy="190316"/>
            </a:xfrm>
            <a:prstGeom prst="triangle">
              <a:avLst>
                <a:gd fmla="val 50000" name="adj"/>
              </a:avLst>
            </a:prstGeom>
            <a:solidFill>
              <a:srgbClr val="D6ECFA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6" name="Google Shape;356;p15"/>
          <p:cNvSpPr/>
          <p:nvPr/>
        </p:nvSpPr>
        <p:spPr>
          <a:xfrm>
            <a:off x="8410118" y="1723"/>
            <a:ext cx="3766672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оподаткування України.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50" y="-9048"/>
            <a:ext cx="12192000" cy="205182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6"/>
          <p:cNvSpPr/>
          <p:nvPr/>
        </p:nvSpPr>
        <p:spPr>
          <a:xfrm>
            <a:off x="4831943" y="724466"/>
            <a:ext cx="19383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Ресурси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63" name="Google Shape;3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6"/>
          <p:cNvSpPr/>
          <p:nvPr/>
        </p:nvSpPr>
        <p:spPr>
          <a:xfrm>
            <a:off x="1116687" y="3383202"/>
            <a:ext cx="1082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Контент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6"/>
          <p:cNvSpPr/>
          <p:nvPr/>
        </p:nvSpPr>
        <p:spPr>
          <a:xfrm>
            <a:off x="856341" y="3838814"/>
            <a:ext cx="104793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Податковий кодекс України. </a:t>
            </a:r>
            <a:r>
              <a:rPr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https://zakon.rada.gov.ua/laws/show/2755-17#n17133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Митний кодекс України. </a:t>
            </a:r>
            <a:r>
              <a:rPr lang="uk-UA" sz="1800" u="sng">
                <a:solidFill>
                  <a:srgbClr val="0563C1"/>
                </a:solid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https://zakon.rada.gov.ua/laws/show/4495-17#n1078</a:t>
            </a:r>
            <a:endParaRPr sz="1800" u="sng">
              <a:solidFill>
                <a:srgbClr val="0563C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Про збір та облік єдиного внеску на загальнообов'язкове державне соціальне страхування. Закон України в редакції від 29.01.2024. </a:t>
            </a:r>
            <a:r>
              <a:rPr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https://zakon.rada.gov.ua/laws/show/2464-17#n643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004"/>
            <a:ext cx="12192000" cy="1160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9268363" y="18106"/>
            <a:ext cx="291778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uk-UA" sz="1800" u="none" cap="none" strike="noStrik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567201" y="1866646"/>
            <a:ext cx="72912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-UA" sz="26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Податок</a:t>
            </a:r>
            <a:r>
              <a:rPr b="0" i="0" lang="uk-UA" sz="26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– це обов’язковий, безумовний платіж до відповідного бюджету, що справляється з платників податку відповідно до податкового законодавства.</a:t>
            </a:r>
            <a:endParaRPr sz="1200"/>
          </a:p>
        </p:txBody>
      </p:sp>
      <p:sp>
        <p:nvSpPr>
          <p:cNvPr id="100" name="Google Shape;100;p2"/>
          <p:cNvSpPr/>
          <p:nvPr/>
        </p:nvSpPr>
        <p:spPr>
          <a:xfrm>
            <a:off x="567351" y="4180183"/>
            <a:ext cx="750834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Збір, (плата, внесок) </a:t>
            </a:r>
            <a:r>
              <a:rPr lang="uk-UA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– це обов'язковий платіж до відповідного бюджету, що справляється з платників зборів, з умовою отримання ними спеціальної вигоди.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Google Shape;101;p2"/>
          <p:cNvSpPr/>
          <p:nvPr/>
        </p:nvSpPr>
        <p:spPr>
          <a:xfrm rot="5400000">
            <a:off x="5979686" y="3648412"/>
            <a:ext cx="4658007" cy="558925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8758971" y="2979148"/>
            <a:ext cx="31801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Централізовані фінансові ресурси для забезпечення фінансових витрат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053" y="-1952"/>
            <a:ext cx="12192000" cy="2075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/>
          <p:nvPr/>
        </p:nvSpPr>
        <p:spPr>
          <a:xfrm>
            <a:off x="9274214" y="-308"/>
            <a:ext cx="291778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4152254" y="858702"/>
            <a:ext cx="396294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Функції податків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1101213" y="2328830"/>
            <a:ext cx="3893574" cy="578882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фіскальна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7078018" y="2342317"/>
            <a:ext cx="3959190" cy="578882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соціально-економічна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715224" y="3093083"/>
            <a:ext cx="5469266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Держава збирає гроші, необхідні для забезпечення різних послуг, які вона надає, та утримання інфраструктури: утримання держаного апарату, армії, будівництво шкіл, лікарень, доріг, фінансування програм охорони здоров'я, освіти, соціальних програм, програм розвитку підприємництва і так далі.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6401048" y="3093083"/>
            <a:ext cx="527520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Держава впливає через податки на суб’єктів господарювання. Наприклад, уряд може знижувати податки для підтримки бізнесу та стимулювання економічного зростання, або збільшувати податки, щоб зменшити нерівність в доходах або контролювати інфляцію. 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3"/>
          <p:cNvSpPr/>
          <p:nvPr/>
        </p:nvSpPr>
        <p:spPr>
          <a:xfrm flipH="1" rot="10800000">
            <a:off x="2050653" y="2005811"/>
            <a:ext cx="1846906" cy="307818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 flipH="1" rot="10800000">
            <a:off x="8115198" y="2005811"/>
            <a:ext cx="1846906" cy="307818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3"/>
          <p:cNvCxnSpPr>
            <a:stCxn id="115" idx="2"/>
            <a:endCxn id="116" idx="4"/>
          </p:cNvCxnSpPr>
          <p:nvPr/>
        </p:nvCxnSpPr>
        <p:spPr>
          <a:xfrm>
            <a:off x="2050653" y="2005811"/>
            <a:ext cx="7911600" cy="0"/>
          </a:xfrm>
          <a:prstGeom prst="straightConnector1">
            <a:avLst/>
          </a:prstGeom>
          <a:noFill/>
          <a:ln cap="flat" cmpd="tri" w="603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" name="Google Shape;118;p3"/>
          <p:cNvCxnSpPr/>
          <p:nvPr/>
        </p:nvCxnSpPr>
        <p:spPr>
          <a:xfrm>
            <a:off x="2408903" y="5694628"/>
            <a:ext cx="0" cy="557724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med" w="med" type="triangle"/>
            <a:tailEnd len="sm" w="sm" type="none"/>
          </a:ln>
        </p:spPr>
      </p:cxnSp>
      <p:cxnSp>
        <p:nvCxnSpPr>
          <p:cNvPr id="119" name="Google Shape;119;p3"/>
          <p:cNvCxnSpPr/>
          <p:nvPr/>
        </p:nvCxnSpPr>
        <p:spPr>
          <a:xfrm>
            <a:off x="8524567" y="5716450"/>
            <a:ext cx="0" cy="340221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med" w="med" type="triangle"/>
            <a:tailEnd len="sm" w="sm" type="none"/>
          </a:ln>
        </p:spPr>
      </p:cxnSp>
      <p:cxnSp>
        <p:nvCxnSpPr>
          <p:cNvPr id="120" name="Google Shape;120;p3"/>
          <p:cNvCxnSpPr/>
          <p:nvPr/>
        </p:nvCxnSpPr>
        <p:spPr>
          <a:xfrm flipH="1" rot="10800000">
            <a:off x="2920181" y="6056671"/>
            <a:ext cx="5599470" cy="19664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</p:cxnSp>
      <p:sp>
        <p:nvSpPr>
          <p:cNvPr id="121" name="Google Shape;121;p3"/>
          <p:cNvSpPr/>
          <p:nvPr/>
        </p:nvSpPr>
        <p:spPr>
          <a:xfrm>
            <a:off x="3897559" y="5680073"/>
            <a:ext cx="38058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Матеріальна підтримка бізнесу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3756312" y="6252352"/>
            <a:ext cx="43588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Збільшення податкових надходжень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3"/>
          <p:cNvCxnSpPr/>
          <p:nvPr/>
        </p:nvCxnSpPr>
        <p:spPr>
          <a:xfrm rot="10800000">
            <a:off x="2920181" y="5716450"/>
            <a:ext cx="0" cy="350053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</p:cxnSp>
      <p:cxnSp>
        <p:nvCxnSpPr>
          <p:cNvPr id="124" name="Google Shape;124;p3"/>
          <p:cNvCxnSpPr/>
          <p:nvPr/>
        </p:nvCxnSpPr>
        <p:spPr>
          <a:xfrm rot="10800000">
            <a:off x="9038651" y="5736115"/>
            <a:ext cx="0" cy="490664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</p:cxnSp>
      <p:cxnSp>
        <p:nvCxnSpPr>
          <p:cNvPr id="125" name="Google Shape;125;p3"/>
          <p:cNvCxnSpPr/>
          <p:nvPr/>
        </p:nvCxnSpPr>
        <p:spPr>
          <a:xfrm flipH="1" rot="10800000">
            <a:off x="2408903" y="6219908"/>
            <a:ext cx="6551339" cy="32444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lgDash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952"/>
            <a:ext cx="12192000" cy="173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9268937" y="-1889"/>
            <a:ext cx="291778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</p:txBody>
      </p:sp>
      <p:sp>
        <p:nvSpPr>
          <p:cNvPr id="133" name="Google Shape;133;p4"/>
          <p:cNvSpPr/>
          <p:nvPr/>
        </p:nvSpPr>
        <p:spPr>
          <a:xfrm>
            <a:off x="152400" y="742336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1340489" y="491817"/>
            <a:ext cx="928487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 методом встановлення податки розділяють на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875071" y="2700982"/>
            <a:ext cx="1009772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765550" lvl="0" marL="376555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Прямі податки</a:t>
            </a:r>
            <a:r>
              <a:rPr lang="uk-UA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-	податки сплачують власники об’єкта оподаткування (прибутку чи майна).</a:t>
            </a:r>
            <a:endParaRPr sz="27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875071" y="4538503"/>
            <a:ext cx="10215716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54450" lvl="0" marL="38544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Непрямі податки</a:t>
            </a:r>
            <a:r>
              <a:rPr lang="uk-UA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	податки вносяться в бюджет через посередників, які переносять вартість податку на ціну товарів чи послуг.</a:t>
            </a:r>
            <a:endParaRPr sz="27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7" name="Google Shape;137;p4"/>
          <p:cNvSpPr/>
          <p:nvPr/>
        </p:nvSpPr>
        <p:spPr>
          <a:xfrm rot="5400000">
            <a:off x="334743" y="2885685"/>
            <a:ext cx="711484" cy="151212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 rot="5400000">
            <a:off x="334743" y="4699736"/>
            <a:ext cx="711484" cy="151212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4"/>
          <p:cNvCxnSpPr>
            <a:endCxn id="138" idx="4"/>
          </p:cNvCxnSpPr>
          <p:nvPr/>
        </p:nvCxnSpPr>
        <p:spPr>
          <a:xfrm>
            <a:off x="614879" y="2042884"/>
            <a:ext cx="0" cy="3088200"/>
          </a:xfrm>
          <a:prstGeom prst="straightConnector1">
            <a:avLst/>
          </a:prstGeom>
          <a:noFill/>
          <a:ln cap="flat" cmpd="tri" w="603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" name="Google Shape;140;p4"/>
          <p:cNvCxnSpPr/>
          <p:nvPr/>
        </p:nvCxnSpPr>
        <p:spPr>
          <a:xfrm>
            <a:off x="614878" y="2042919"/>
            <a:ext cx="5215651" cy="0"/>
          </a:xfrm>
          <a:prstGeom prst="straightConnector1">
            <a:avLst/>
          </a:prstGeom>
          <a:noFill/>
          <a:ln cap="flat" cmpd="sng" w="952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1" name="Google Shape;141;p4"/>
          <p:cNvSpPr/>
          <p:nvPr/>
        </p:nvSpPr>
        <p:spPr>
          <a:xfrm flipH="1" rot="10800000">
            <a:off x="4907076" y="1694459"/>
            <a:ext cx="1846906" cy="348460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053" y="-1951"/>
            <a:ext cx="12192000" cy="1160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"/>
          <p:cNvSpPr/>
          <p:nvPr/>
        </p:nvSpPr>
        <p:spPr>
          <a:xfrm>
            <a:off x="9265161" y="2379"/>
            <a:ext cx="291778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</p:txBody>
      </p:sp>
      <p:sp>
        <p:nvSpPr>
          <p:cNvPr id="149" name="Google Shape;149;p5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1181686" y="1576869"/>
            <a:ext cx="1524000" cy="905153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t/>
            </a:r>
            <a:endParaRPr b="0" i="0" sz="3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None/>
            </a:pPr>
            <a:r>
              <a:rPr b="0" i="0" lang="uk-UA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МИТО</a:t>
            </a:r>
            <a:endParaRPr b="0" i="0" sz="36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483404" y="2482700"/>
            <a:ext cx="3316072" cy="15934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стягується з товарів і транспортних засобів при переміщенні їх через митний кордон</a:t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483404" y="4564580"/>
            <a:ext cx="3397112" cy="13428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захист економічних  інтересів  України,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раціоналізація структури експорту-імпорту</a:t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9486313" y="1581729"/>
            <a:ext cx="1524000" cy="903443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t/>
            </a:r>
            <a:endParaRPr b="0" i="0" sz="3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None/>
            </a:pPr>
            <a:r>
              <a:rPr b="0" i="0" lang="uk-UA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ПДВ</a:t>
            </a:r>
            <a:endParaRPr b="0" i="0" sz="36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8522117" y="4564580"/>
            <a:ext cx="3290602" cy="1030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наповнення бюджету (забезпечує </a:t>
            </a: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&gt;50% надходжень)</a:t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8434490" y="2397353"/>
            <a:ext cx="3401961" cy="159347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встановлюється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uk-UA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на всі товари за деякими виключеннями, </a:t>
            </a: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включається до ціни таких товарів (продукції)</a:t>
            </a:r>
            <a:endParaRPr b="0" i="0" sz="2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4925800" y="1622331"/>
            <a:ext cx="2340399" cy="862841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АКЦИЗНИЙ ПОДАТОК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3973978" y="2482822"/>
            <a:ext cx="4365523" cy="15904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встановлюється на на обмежений перелік товарів (продукції),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включається до ціни таких товарів (продукції)</a:t>
            </a: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4058388" y="4499963"/>
            <a:ext cx="4380021" cy="166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регулювання споживання окремих видів товарів (продукції)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перерозподіл доходу від реалізації високорентабельної продукції між підприємством та державою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4237272" y="241816"/>
            <a:ext cx="402225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Непрямі податки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 flipH="1" rot="-5400000">
            <a:off x="5958413" y="-4370486"/>
            <a:ext cx="394783" cy="11344801"/>
          </a:xfrm>
          <a:prstGeom prst="leftBrace">
            <a:avLst>
              <a:gd fmla="val 322222" name="adj1"/>
              <a:gd fmla="val 49452" name="adj2"/>
            </a:avLst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597007" y="4110533"/>
            <a:ext cx="16882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призначення:</a:t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8450757" y="1499306"/>
            <a:ext cx="3402653" cy="4793339"/>
          </a:xfrm>
          <a:prstGeom prst="roundRect">
            <a:avLst>
              <a:gd fmla="val 16089" name="adj"/>
            </a:avLst>
          </a:prstGeom>
          <a:noFill/>
          <a:ln cap="flat" cmpd="sng" w="127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413090" y="1499305"/>
            <a:ext cx="3402653" cy="4793339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3905721" y="1499305"/>
            <a:ext cx="4458189" cy="4793339"/>
          </a:xfrm>
          <a:prstGeom prst="roundRect">
            <a:avLst>
              <a:gd fmla="val 12918" name="adj"/>
            </a:avLst>
          </a:prstGeom>
          <a:noFill/>
          <a:ln cap="flat" cmpd="sng" w="127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8642171" y="4101953"/>
            <a:ext cx="16882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призначення:</a:t>
            </a:r>
            <a:endParaRPr/>
          </a:p>
        </p:txBody>
      </p:sp>
      <p:sp>
        <p:nvSpPr>
          <p:cNvPr id="166" name="Google Shape;166;p5"/>
          <p:cNvSpPr/>
          <p:nvPr/>
        </p:nvSpPr>
        <p:spPr>
          <a:xfrm>
            <a:off x="4066973" y="4101953"/>
            <a:ext cx="16882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призначення: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952"/>
            <a:ext cx="12192000" cy="173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6"/>
          <p:cNvSpPr/>
          <p:nvPr/>
        </p:nvSpPr>
        <p:spPr>
          <a:xfrm>
            <a:off x="9274214" y="-308"/>
            <a:ext cx="291778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Види податків та зборів.</a:t>
            </a:r>
            <a:endParaRPr/>
          </a:p>
        </p:txBody>
      </p:sp>
      <p:sp>
        <p:nvSpPr>
          <p:cNvPr id="174" name="Google Shape;174;p6"/>
          <p:cNvSpPr/>
          <p:nvPr/>
        </p:nvSpPr>
        <p:spPr>
          <a:xfrm>
            <a:off x="152400" y="742336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1340489" y="491817"/>
            <a:ext cx="928487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 правом збору та управління податками їх розділяють на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875070" y="2146997"/>
            <a:ext cx="11070185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765550" lvl="0" marL="376555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7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Загальнодержавні</a:t>
            </a:r>
            <a:r>
              <a:rPr lang="uk-UA" sz="27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	</a:t>
            </a:r>
            <a:endParaRPr sz="27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збираються центральним урядом або державними органами на рівні країни або держави;</a:t>
            </a:r>
            <a:endParaRPr sz="1300"/>
          </a:p>
          <a:p>
            <a:pPr indent="-3765550" lvl="0" marL="376555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ставки та правила встановлюються на рівні всієї країни.</a:t>
            </a:r>
            <a:endParaRPr sz="2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875069" y="4066956"/>
            <a:ext cx="11070187" cy="2369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54450" lvl="0" marL="38544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7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Місцеві</a:t>
            </a:r>
            <a:endParaRPr sz="1300"/>
          </a:p>
          <a:p>
            <a:pPr indent="-3854450" lvl="0" marL="38544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</a:t>
            </a: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збираються місцевими органами влади;</a:t>
            </a:r>
            <a:endParaRPr sz="13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використовуються для фінансування потреб конкретного регіону чи місцевих проектів;</a:t>
            </a:r>
            <a:endParaRPr sz="13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ставки та правила збору встановлюють місцеві органи влади в межах закону.</a:t>
            </a:r>
            <a:endParaRPr sz="2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6"/>
          <p:cNvSpPr/>
          <p:nvPr/>
        </p:nvSpPr>
        <p:spPr>
          <a:xfrm rot="5400000">
            <a:off x="334743" y="2334142"/>
            <a:ext cx="711484" cy="151212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 rot="5400000">
            <a:off x="334743" y="4235282"/>
            <a:ext cx="711484" cy="151212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0" name="Google Shape;180;p6"/>
          <p:cNvCxnSpPr>
            <a:endCxn id="179" idx="4"/>
          </p:cNvCxnSpPr>
          <p:nvPr/>
        </p:nvCxnSpPr>
        <p:spPr>
          <a:xfrm>
            <a:off x="614879" y="2039530"/>
            <a:ext cx="0" cy="2627100"/>
          </a:xfrm>
          <a:prstGeom prst="straightConnector1">
            <a:avLst/>
          </a:prstGeom>
          <a:noFill/>
          <a:ln cap="flat" cmpd="tri" w="603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1" name="Google Shape;181;p6"/>
          <p:cNvCxnSpPr/>
          <p:nvPr/>
        </p:nvCxnSpPr>
        <p:spPr>
          <a:xfrm>
            <a:off x="614878" y="2042919"/>
            <a:ext cx="5215651" cy="0"/>
          </a:xfrm>
          <a:prstGeom prst="straightConnector1">
            <a:avLst/>
          </a:prstGeom>
          <a:noFill/>
          <a:ln cap="flat" cmpd="sng" w="952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2" name="Google Shape;182;p6"/>
          <p:cNvSpPr/>
          <p:nvPr/>
        </p:nvSpPr>
        <p:spPr>
          <a:xfrm flipH="1" rot="10800000">
            <a:off x="4907076" y="1694459"/>
            <a:ext cx="1846906" cy="348460"/>
          </a:xfrm>
          <a:prstGeom prst="triangle">
            <a:avLst>
              <a:gd fmla="val 50000" name="adj"/>
            </a:avLst>
          </a:prstGeom>
          <a:solidFill>
            <a:srgbClr val="D6ECF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1004"/>
            <a:ext cx="12192000" cy="1259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6466908" y="780067"/>
            <a:ext cx="55595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https://zakon.rada.gov.ua/laws/show/2755-17#Text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2685403" y="263315"/>
            <a:ext cx="652133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Податковий кодекс України 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7853069" y="-2647"/>
            <a:ext cx="4335867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Законодавча база щодо оподаткування.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430511" y="1432761"/>
            <a:ext cx="516100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регулює відносини, що виникають у сфері справляння податків і зборів, зокрема:</a:t>
            </a:r>
            <a:endParaRPr/>
          </a:p>
        </p:txBody>
      </p:sp>
      <p:sp>
        <p:nvSpPr>
          <p:cNvPr id="194" name="Google Shape;194;p7"/>
          <p:cNvSpPr/>
          <p:nvPr/>
        </p:nvSpPr>
        <p:spPr>
          <a:xfrm>
            <a:off x="249306" y="2742702"/>
            <a:ext cx="5532062" cy="363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визначає вичерпний перелік податків та зборів, що справляються в Україні,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порядок адміністрування податків та зборів,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платників податків та зборів, їх права та обов’язки,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компетенцію контролюючих органів,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повноваження і обов’язки їх посадових осіб під час адміністрування податків та зборів,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відповідальність за порушення податкового законодавства.</a:t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5958089" y="1313987"/>
            <a:ext cx="6097592" cy="550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I. Загальні положення (Ст. 1 – 39)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II. Адміністрування податків, зборів, платежів (Ст. 40 – 132)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III. Податок на прибуток підприємств (Ст. 133 – 142)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IV. Податок на доходи фізичних осіб (Ст. 162 – 179)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V. Податок на додану вартість (Ст. 180 – 211)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VI. Акцизний податок (Ст. 212 – 233)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VIII. Екологічний податок (Ст. 240 – 250)</a:t>
            </a:r>
            <a:endParaRPr/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IX. Рентна плата (Ст. 251 – 258)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XII. Податок на майно (Ст. 265 – 289)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XIV. Спеціальні податкові режими (спрощена система оподаткування (Ст. 291 – 300)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XVIII. Особливості оподаткування платників податків в умовах дії угоди про розподіл продукції (Ст. 335 – 346)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XIX. Прикінцеві положення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5928593" y="1283195"/>
            <a:ext cx="290052" cy="548286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 flipH="1">
            <a:off x="11736391" y="1283195"/>
            <a:ext cx="290052" cy="548286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952"/>
            <a:ext cx="12192000" cy="162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8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3186849" y="293720"/>
            <a:ext cx="56188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Митний кодекс України 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7853069" y="-2647"/>
            <a:ext cx="4335867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Законодавча база щодо оподаткування.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6248400" y="1058569"/>
            <a:ext cx="57839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https://zakon.rada.gov.ua/laws/show/4495-17#n2269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350497" y="2550870"/>
            <a:ext cx="4916129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Встановлює серед іншого: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застосування механізмів тарифного і нетарифного регулювання зовнішньоекономічної діяльності,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справляння митних платежів, ведення митної статистики, обмін митною інформацією,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ведення Української класифікації товарів зовнішньоекономічної діяльності</a:t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6416545" y="3017333"/>
            <a:ext cx="5195352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IX Митні платежі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Глава 41. Загальні положення щодо митних платежів (Ст. 270)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Глава 42. Мито (Ст. 271 – 288)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Глава 43. Справляння митних платежів (Ст. 289 – 304) 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0" name="Google Shape;210;p8"/>
          <p:cNvSpPr/>
          <p:nvPr/>
        </p:nvSpPr>
        <p:spPr>
          <a:xfrm>
            <a:off x="6271519" y="2550870"/>
            <a:ext cx="290052" cy="3205307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8"/>
          <p:cNvSpPr/>
          <p:nvPr/>
        </p:nvSpPr>
        <p:spPr>
          <a:xfrm flipH="1">
            <a:off x="11712808" y="2522674"/>
            <a:ext cx="290052" cy="3205307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952"/>
            <a:ext cx="12192000" cy="2153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9"/>
          <p:cNvSpPr/>
          <p:nvPr/>
        </p:nvSpPr>
        <p:spPr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1691147" y="0"/>
            <a:ext cx="8455742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Закон України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Про збір та облік єдиного внеску на загальнообов'язкове державне соціальне страхування</a:t>
            </a:r>
            <a:endParaRPr b="1"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7853069" y="-2647"/>
            <a:ext cx="4335867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-UA" sz="18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Законодавча база щодо оподаткування.</a:t>
            </a:r>
            <a:endParaRPr i="1" sz="18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6191939" y="1728287"/>
            <a:ext cx="56460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https://zakon.rada.gov.ua/laws/show/2464-17#n347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350497" y="2797644"/>
            <a:ext cx="4611330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Визначає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правові та організаційні засади забезпечення збору та обліку єдиного внеску на загальнообов'язкове державне соціальне страхування,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умови та порядок його нарахування і сплати,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 повноваження органу, що здійснює його збір та ведення обліку.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5378246" y="2192593"/>
            <a:ext cx="6608867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I. Загальні положення (Ст. 1 – 3)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II. Платники єдиного внеску, їх права та обов'язки (Ст. 4 – 6)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III. Порядок нарахування, обчислення і сплати єдиного внеску. розмір єдиного внеску (Ст. 7 – 11)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IV. Повноваження податкових органів, пенсійного фонду щодо збору та обліку єдиного внеску (Ст. 12 – 14)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V. Державний реєстр загальнообов'язкового державного соціального страхування (Ст. 16 – 22)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VI. Повноваження податкових органів, пенсійного фонду та фонду загальнообов’язкового державного соціального страхування України на випадок безробіття у сфері збору та обліку єдиного внеску. відповідальність за порушення законодавства про збір та ведення обліку єдиного внеску (Ст. 23 – 26)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Розділ VIII. Прикінцеві та перехідні положення</a:t>
            </a: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4" name="Google Shape;224;p9"/>
          <p:cNvSpPr/>
          <p:nvPr/>
        </p:nvSpPr>
        <p:spPr>
          <a:xfrm flipH="1">
            <a:off x="11697061" y="2250019"/>
            <a:ext cx="290052" cy="439112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5088194" y="2259189"/>
            <a:ext cx="290052" cy="439112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2024-02-21T14:59:18Z</dcterms:created>
  <dc:creator>User1</dc:creator>
</cp:coreProperties>
</file>