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1" roundtripDataSignature="AMtx7mj0G/iNBjqMHgd6g5notTuDBWFo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21" Type="http://customschemas.google.com/relationships/presentationmetadata" Target="meta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7" name="Google Shape;237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9" name="Google Shape;299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" name="Google Shape;359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и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вертикальний текст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ий заголовок і текст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та вміст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розділу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’єкти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івняння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2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Лише заголовок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ий слайд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міст і підпис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і підпис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hyperlink" Target="https://zakon.rada.gov.ua/laws/show/2755-17#n17133" TargetMode="External"/><Relationship Id="rId6" Type="http://schemas.openxmlformats.org/officeDocument/2006/relationships/hyperlink" Target="https://zakon.rada.gov.ua/laws/show/4495-17#n1078" TargetMode="External"/><Relationship Id="rId7" Type="http://schemas.openxmlformats.org/officeDocument/2006/relationships/hyperlink" Target="https://zakon.rada.gov.ua/laws/show/2464-17#n643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hyperlink" Target="https://zakon.rada.gov.ua/laws/show/2755-17#Text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hyperlink" Target="https://zakon.rada.gov.ua/laws/show/4495-17#n2269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hyperlink" Target="https://zakon.rada.gov.ua/laws/show/2464-17#n347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11004"/>
            <a:ext cx="12192000" cy="3602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0497" y="224826"/>
            <a:ext cx="831189" cy="773979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/>
          <p:nvPr/>
        </p:nvSpPr>
        <p:spPr>
          <a:xfrm>
            <a:off x="2483667" y="859281"/>
            <a:ext cx="7532483" cy="20245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uk-UA" sz="32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Тема 5.1</a:t>
            </a:r>
            <a:endParaRPr sz="3200"/>
          </a:p>
          <a:p>
            <a:pPr indent="0" lvl="0" marL="0" marR="0" rtl="0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i="0" lang="uk-UA" sz="32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ПОДАТКОВА СИСТЕМА УКРАЇНИ</a:t>
            </a:r>
            <a:endParaRPr b="1" i="0" sz="32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1499858" y="4246571"/>
            <a:ext cx="8214510" cy="15122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uk-UA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Види податків та зборів.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0" i="0" lang="uk-UA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Законодавча база щодо оподаткування.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0" i="0" lang="uk-UA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Система оподаткування України.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0" name="Google Shape;230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50" y="-1949"/>
            <a:ext cx="12192000" cy="279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1" name="Google Shape;231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0497" y="224826"/>
            <a:ext cx="831189" cy="773979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p10"/>
          <p:cNvSpPr/>
          <p:nvPr/>
        </p:nvSpPr>
        <p:spPr>
          <a:xfrm>
            <a:off x="8419171" y="1723"/>
            <a:ext cx="3766672" cy="3416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uk-UA" sz="1800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Система оподаткування України.</a:t>
            </a:r>
            <a:endParaRPr i="1" sz="1800">
              <a:solidFill>
                <a:srgbClr val="7F7F7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3" name="Google Shape;233;p10"/>
          <p:cNvSpPr/>
          <p:nvPr/>
        </p:nvSpPr>
        <p:spPr>
          <a:xfrm>
            <a:off x="1129675" y="3398437"/>
            <a:ext cx="9950700" cy="20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це сукупність загальнодержавних та місцевих податків та зборів, що справляються в порядку, встановленому відповідними законами держави </a:t>
            </a:r>
            <a:endParaRPr sz="3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34" name="Google Shape;234;p10"/>
          <p:cNvSpPr/>
          <p:nvPr/>
        </p:nvSpPr>
        <p:spPr>
          <a:xfrm>
            <a:off x="3345096" y="1986254"/>
            <a:ext cx="5501700" cy="5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3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Система оподаткування</a:t>
            </a:r>
            <a:endParaRPr sz="3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" name="Google Shape;240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53" y="-1952"/>
            <a:ext cx="12192000" cy="147421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0497" y="224826"/>
            <a:ext cx="831189" cy="773979"/>
          </a:xfrm>
          <a:prstGeom prst="rect">
            <a:avLst/>
          </a:prstGeom>
          <a:noFill/>
          <a:ln>
            <a:noFill/>
          </a:ln>
        </p:spPr>
      </p:pic>
      <p:sp>
        <p:nvSpPr>
          <p:cNvPr id="242" name="Google Shape;242;p11"/>
          <p:cNvSpPr/>
          <p:nvPr/>
        </p:nvSpPr>
        <p:spPr>
          <a:xfrm>
            <a:off x="8410118" y="1723"/>
            <a:ext cx="3766672" cy="3416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uk-UA" sz="1800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Система оподаткування України.</a:t>
            </a:r>
            <a:endParaRPr i="1" sz="1800">
              <a:solidFill>
                <a:srgbClr val="7F7F7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3" name="Google Shape;243;p11"/>
          <p:cNvSpPr/>
          <p:nvPr/>
        </p:nvSpPr>
        <p:spPr>
          <a:xfrm>
            <a:off x="2790035" y="380979"/>
            <a:ext cx="6212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26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Система оподаткування в Україні </a:t>
            </a:r>
            <a:endParaRPr sz="26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4" name="Google Shape;244;p11"/>
          <p:cNvSpPr/>
          <p:nvPr/>
        </p:nvSpPr>
        <p:spPr>
          <a:xfrm>
            <a:off x="3793693" y="842678"/>
            <a:ext cx="4341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Загальнодержавні податки і збори</a:t>
            </a:r>
            <a:endParaRPr sz="20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5" name="Google Shape;245;p11"/>
          <p:cNvSpPr/>
          <p:nvPr/>
        </p:nvSpPr>
        <p:spPr>
          <a:xfrm>
            <a:off x="678744" y="3817779"/>
            <a:ext cx="2762959" cy="445861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  <a:effectLst>
            <a:outerShdw rotWithShape="0" algn="ctr" dir="18900000" dist="107763">
              <a:srgbClr val="808080">
                <a:alpha val="49803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/>
              <a:buNone/>
            </a:pPr>
            <a:r>
              <a:rPr b="0" i="0" lang="uk-UA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Непрямі податки</a:t>
            </a:r>
            <a:endParaRPr b="0" i="0" sz="32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6" name="Google Shape;246;p11"/>
          <p:cNvSpPr/>
          <p:nvPr/>
        </p:nvSpPr>
        <p:spPr>
          <a:xfrm>
            <a:off x="678744" y="1548323"/>
            <a:ext cx="2772870" cy="449868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  <a:effectLst>
            <a:outerShdw rotWithShape="0" algn="ctr" dir="18900000" dist="107763">
              <a:srgbClr val="808080">
                <a:alpha val="49803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/>
              <a:buNone/>
            </a:pPr>
            <a:r>
              <a:rPr b="0" i="0" lang="uk-UA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Прямі податки</a:t>
            </a:r>
            <a:endParaRPr b="0" i="0" sz="32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7" name="Google Shape;247;p11"/>
          <p:cNvSpPr/>
          <p:nvPr/>
        </p:nvSpPr>
        <p:spPr>
          <a:xfrm>
            <a:off x="880488" y="2080712"/>
            <a:ext cx="3972169" cy="132211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Font typeface="Georgia"/>
              <a:buNone/>
            </a:pPr>
            <a:r>
              <a:rPr lang="uk-UA" sz="18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-</a:t>
            </a: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податок на прибуток підприємств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-</a:t>
            </a: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податок на доходи фізичних осіб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-</a:t>
            </a: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екологічний податок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8" name="Google Shape;248;p11"/>
          <p:cNvSpPr/>
          <p:nvPr/>
        </p:nvSpPr>
        <p:spPr>
          <a:xfrm>
            <a:off x="880488" y="4364109"/>
            <a:ext cx="4002517" cy="126543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Font typeface="Georgia"/>
              <a:buNone/>
            </a:pPr>
            <a:r>
              <a:rPr b="0" i="0" lang="uk-UA" sz="1800" u="none" cap="none" strike="noStrik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-</a:t>
            </a:r>
            <a:r>
              <a:rPr b="0" i="0" lang="uk-UA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податок на додану вартість (ПДВ)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-</a:t>
            </a: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акцизний податок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-</a:t>
            </a: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мито</a:t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9" name="Google Shape;249;p11"/>
          <p:cNvSpPr/>
          <p:nvPr/>
        </p:nvSpPr>
        <p:spPr>
          <a:xfrm>
            <a:off x="5504510" y="2090822"/>
            <a:ext cx="6319316" cy="38029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0" lIns="18000" spcFirstLastPara="1" rIns="18000" wrap="square" tIns="0">
            <a:noAutofit/>
          </a:bodyPr>
          <a:lstStyle/>
          <a:p>
            <a:pPr indent="-180975" lvl="0" marL="271463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- </a:t>
            </a: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за користування надрами для видобування корисних копалин;</a:t>
            </a:r>
            <a:endParaRPr/>
          </a:p>
          <a:p>
            <a:pPr indent="-180975" lvl="0" marL="271463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- </a:t>
            </a: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за користування надрами в цілях, не пов’язаних з видобуванням корисних копалин;</a:t>
            </a:r>
            <a:endParaRPr/>
          </a:p>
          <a:p>
            <a:pPr indent="0" lvl="0" marL="90488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-</a:t>
            </a: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за користування радіочастотним ресурсом України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90488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-</a:t>
            </a: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за спеціальне використання води;</a:t>
            </a:r>
            <a:endParaRPr/>
          </a:p>
          <a:p>
            <a:pPr indent="0" lvl="0" marL="90488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-</a:t>
            </a: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за спеціальне використання лісових ресурсів;</a:t>
            </a:r>
            <a:endParaRPr/>
          </a:p>
          <a:p>
            <a:pPr indent="-180975" lvl="0" marL="271463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-</a:t>
            </a: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за транспортування нафти і нафтопродуктів магістральними нафтопроводами та нафтопродуктопроводами, транзитне транспортування трубопроводами аміаку територією України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171450" lvl="0" marL="376238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171450" lvl="0" marL="376238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90488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90488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50" name="Google Shape;250;p11"/>
          <p:cNvSpPr/>
          <p:nvPr/>
        </p:nvSpPr>
        <p:spPr>
          <a:xfrm>
            <a:off x="60583" y="6182277"/>
            <a:ext cx="60960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Відповідно Податкового кодексу України в редакції від 16.03.2024</a:t>
            </a:r>
            <a:endParaRPr sz="2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51" name="Google Shape;251;p11"/>
          <p:cNvSpPr/>
          <p:nvPr/>
        </p:nvSpPr>
        <p:spPr>
          <a:xfrm>
            <a:off x="5306987" y="1548323"/>
            <a:ext cx="2315827" cy="435152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  <a:effectLst>
            <a:outerShdw rotWithShape="0" algn="ctr" dir="18900000" dist="107763">
              <a:srgbClr val="808080">
                <a:alpha val="49803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Рентна плата</a:t>
            </a:r>
            <a:endParaRPr sz="20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252" name="Google Shape;252;p11"/>
          <p:cNvCxnSpPr/>
          <p:nvPr/>
        </p:nvCxnSpPr>
        <p:spPr>
          <a:xfrm>
            <a:off x="959667" y="4281046"/>
            <a:ext cx="0" cy="1087659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53" name="Google Shape;253;p11"/>
          <p:cNvCxnSpPr/>
          <p:nvPr/>
        </p:nvCxnSpPr>
        <p:spPr>
          <a:xfrm>
            <a:off x="959667" y="1998191"/>
            <a:ext cx="0" cy="1080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54" name="Google Shape;254;p11"/>
          <p:cNvCxnSpPr/>
          <p:nvPr/>
        </p:nvCxnSpPr>
        <p:spPr>
          <a:xfrm>
            <a:off x="5611082" y="1983475"/>
            <a:ext cx="0" cy="2555702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9" name="Google Shape;259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53" y="-11005"/>
            <a:ext cx="12192000" cy="1460014"/>
          </a:xfrm>
          <a:prstGeom prst="rect">
            <a:avLst/>
          </a:prstGeom>
          <a:noFill/>
          <a:ln>
            <a:noFill/>
          </a:ln>
        </p:spPr>
      </p:pic>
      <p:pic>
        <p:nvPicPr>
          <p:cNvPr id="260" name="Google Shape;260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0497" y="224826"/>
            <a:ext cx="831189" cy="773979"/>
          </a:xfrm>
          <a:prstGeom prst="rect">
            <a:avLst/>
          </a:prstGeom>
          <a:noFill/>
          <a:ln>
            <a:noFill/>
          </a:ln>
        </p:spPr>
      </p:pic>
      <p:sp>
        <p:nvSpPr>
          <p:cNvPr id="261" name="Google Shape;261;p12"/>
          <p:cNvSpPr/>
          <p:nvPr/>
        </p:nvSpPr>
        <p:spPr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12"/>
          <p:cNvSpPr/>
          <p:nvPr/>
        </p:nvSpPr>
        <p:spPr>
          <a:xfrm>
            <a:off x="777089" y="577913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12"/>
          <p:cNvSpPr/>
          <p:nvPr/>
        </p:nvSpPr>
        <p:spPr>
          <a:xfrm>
            <a:off x="8410118" y="1723"/>
            <a:ext cx="3766672" cy="3416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uk-UA" sz="1800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Система оподаткування України.</a:t>
            </a:r>
            <a:endParaRPr i="1" sz="1800">
              <a:solidFill>
                <a:srgbClr val="7F7F7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4" name="Google Shape;264;p12"/>
          <p:cNvSpPr/>
          <p:nvPr/>
        </p:nvSpPr>
        <p:spPr>
          <a:xfrm>
            <a:off x="2909010" y="381766"/>
            <a:ext cx="6212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26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Система оподаткування в Україні </a:t>
            </a:r>
            <a:endParaRPr b="1" sz="26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5" name="Google Shape;265;p12"/>
          <p:cNvSpPr/>
          <p:nvPr/>
        </p:nvSpPr>
        <p:spPr>
          <a:xfrm>
            <a:off x="4572193" y="881898"/>
            <a:ext cx="3047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Місцеві податки і збори</a:t>
            </a:r>
            <a:endParaRPr sz="20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12"/>
          <p:cNvSpPr/>
          <p:nvPr/>
        </p:nvSpPr>
        <p:spPr>
          <a:xfrm>
            <a:off x="6080790" y="6127957"/>
            <a:ext cx="60960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Відповідно Податкового кодексу України в редакції від 16.03.2024</a:t>
            </a:r>
            <a:endParaRPr sz="2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7" name="Google Shape;267;p12"/>
          <p:cNvSpPr/>
          <p:nvPr/>
        </p:nvSpPr>
        <p:spPr>
          <a:xfrm>
            <a:off x="919598" y="2121804"/>
            <a:ext cx="2772870" cy="449868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  <a:effectLst>
            <a:outerShdw rotWithShape="0" algn="ctr" dir="18900000" dist="107763">
              <a:srgbClr val="808080">
                <a:alpha val="49803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/>
              <a:buNone/>
            </a:pPr>
            <a:r>
              <a:rPr b="0" i="0" lang="uk-UA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Податки</a:t>
            </a:r>
            <a:endParaRPr b="0" i="0" sz="32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8" name="Google Shape;268;p12"/>
          <p:cNvSpPr/>
          <p:nvPr/>
        </p:nvSpPr>
        <p:spPr>
          <a:xfrm>
            <a:off x="7001544" y="2152160"/>
            <a:ext cx="2772870" cy="435152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  <a:effectLst>
            <a:outerShdw rotWithShape="0" algn="ctr" dir="18900000" dist="107763">
              <a:srgbClr val="808080">
                <a:alpha val="49803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Збори</a:t>
            </a:r>
            <a:endParaRPr sz="20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9" name="Google Shape;269;p12"/>
          <p:cNvSpPr/>
          <p:nvPr/>
        </p:nvSpPr>
        <p:spPr>
          <a:xfrm>
            <a:off x="1104241" y="2761933"/>
            <a:ext cx="2997922" cy="3439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Font typeface="Georgia"/>
              <a:buNone/>
            </a:pPr>
            <a:r>
              <a:rPr b="0" i="0" lang="uk-UA" sz="1800" u="none" cap="none" strike="noStrik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-</a:t>
            </a:r>
            <a:r>
              <a:rPr b="0" i="0" lang="uk-UA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податок на майно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70" name="Google Shape;270;p12"/>
          <p:cNvSpPr/>
          <p:nvPr/>
        </p:nvSpPr>
        <p:spPr>
          <a:xfrm>
            <a:off x="7209171" y="2824069"/>
            <a:ext cx="3501079" cy="646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90488" lvl="0" marL="904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Font typeface="Georgia"/>
              <a:buNone/>
            </a:pPr>
            <a:r>
              <a:rPr b="0" i="0" lang="uk-UA" sz="1800" u="none" cap="none" strike="noStrik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-</a:t>
            </a:r>
            <a:r>
              <a:rPr b="0" i="0" lang="uk-UA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збір за місця для паркування транспортних засобів</a:t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71" name="Google Shape;271;p12"/>
          <p:cNvSpPr/>
          <p:nvPr/>
        </p:nvSpPr>
        <p:spPr>
          <a:xfrm>
            <a:off x="1821760" y="3114384"/>
            <a:ext cx="453971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90488" lvl="0" marL="90488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- </a:t>
            </a:r>
            <a:r>
              <a:rPr i="1"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податок на нерухоме майно, відмінне від земельної ділянки</a:t>
            </a:r>
            <a:endParaRPr i="1"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72" name="Google Shape;272;p12"/>
          <p:cNvSpPr/>
          <p:nvPr/>
        </p:nvSpPr>
        <p:spPr>
          <a:xfrm>
            <a:off x="1101118" y="4975247"/>
            <a:ext cx="206178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-</a:t>
            </a: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єдиний податок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73" name="Google Shape;273;p12"/>
          <p:cNvSpPr/>
          <p:nvPr/>
        </p:nvSpPr>
        <p:spPr>
          <a:xfrm>
            <a:off x="1810712" y="3886618"/>
            <a:ext cx="305724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-</a:t>
            </a: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i="1"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транспортний податок</a:t>
            </a:r>
            <a:endParaRPr i="1"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74" name="Google Shape;274;p12"/>
          <p:cNvSpPr/>
          <p:nvPr/>
        </p:nvSpPr>
        <p:spPr>
          <a:xfrm>
            <a:off x="1810712" y="4384984"/>
            <a:ext cx="211468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-</a:t>
            </a: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i="1"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плата за землю</a:t>
            </a:r>
            <a:endParaRPr/>
          </a:p>
        </p:txBody>
      </p:sp>
      <p:sp>
        <p:nvSpPr>
          <p:cNvPr id="275" name="Google Shape;275;p12"/>
          <p:cNvSpPr/>
          <p:nvPr/>
        </p:nvSpPr>
        <p:spPr>
          <a:xfrm>
            <a:off x="7209171" y="3646182"/>
            <a:ext cx="222048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-</a:t>
            </a: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туристичний збір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276" name="Google Shape;276;p12"/>
          <p:cNvCxnSpPr/>
          <p:nvPr/>
        </p:nvCxnSpPr>
        <p:spPr>
          <a:xfrm>
            <a:off x="1181686" y="2587312"/>
            <a:ext cx="0" cy="2600324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77" name="Google Shape;277;p12"/>
          <p:cNvCxnSpPr/>
          <p:nvPr/>
        </p:nvCxnSpPr>
        <p:spPr>
          <a:xfrm flipH="1">
            <a:off x="1910296" y="3032911"/>
            <a:ext cx="9039" cy="1536739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78" name="Google Shape;278;p12"/>
          <p:cNvCxnSpPr/>
          <p:nvPr/>
        </p:nvCxnSpPr>
        <p:spPr>
          <a:xfrm>
            <a:off x="7308759" y="2596365"/>
            <a:ext cx="0" cy="1243536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3" name="Google Shape;283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50" y="-1950"/>
            <a:ext cx="12192000" cy="34852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84" name="Google Shape;284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0497" y="224826"/>
            <a:ext cx="831189" cy="773979"/>
          </a:xfrm>
          <a:prstGeom prst="rect">
            <a:avLst/>
          </a:prstGeom>
          <a:noFill/>
          <a:ln>
            <a:noFill/>
          </a:ln>
        </p:spPr>
      </p:pic>
      <p:sp>
        <p:nvSpPr>
          <p:cNvPr id="285" name="Google Shape;285;p13"/>
          <p:cNvSpPr/>
          <p:nvPr/>
        </p:nvSpPr>
        <p:spPr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13"/>
          <p:cNvSpPr/>
          <p:nvPr/>
        </p:nvSpPr>
        <p:spPr>
          <a:xfrm>
            <a:off x="777089" y="577913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13"/>
          <p:cNvSpPr/>
          <p:nvPr/>
        </p:nvSpPr>
        <p:spPr>
          <a:xfrm>
            <a:off x="8410118" y="1723"/>
            <a:ext cx="3766672" cy="3416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uk-UA" sz="1800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Система оподаткування України.</a:t>
            </a:r>
            <a:endParaRPr i="1" sz="1800">
              <a:solidFill>
                <a:srgbClr val="7F7F7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8" name="Google Shape;288;p13"/>
          <p:cNvSpPr/>
          <p:nvPr/>
        </p:nvSpPr>
        <p:spPr>
          <a:xfrm>
            <a:off x="3150777" y="6211669"/>
            <a:ext cx="902601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Відповідно до Закону України «Про збір та облік єдиного внеску на загальнообов'язкове державне соціальне страхування» в редакції від 29.01.2024</a:t>
            </a:r>
            <a:endParaRPr i="1"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9" name="Google Shape;289;p13"/>
          <p:cNvSpPr/>
          <p:nvPr/>
        </p:nvSpPr>
        <p:spPr>
          <a:xfrm>
            <a:off x="3406113" y="498109"/>
            <a:ext cx="5255100" cy="11037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  <a:effectLst>
            <a:outerShdw rotWithShape="0" algn="ctr" dir="18900000" dist="107763">
              <a:srgbClr val="808080">
                <a:alpha val="49803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Єдиний внесок на загальнообов'язкове державне соціальне страхування (єдиний соціальний внесок, ЄСВ)</a:t>
            </a:r>
            <a:endParaRPr b="0" i="0" sz="32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0" name="Google Shape;290;p13"/>
          <p:cNvSpPr/>
          <p:nvPr/>
        </p:nvSpPr>
        <p:spPr>
          <a:xfrm>
            <a:off x="1074139" y="1756538"/>
            <a:ext cx="10043700" cy="14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це консолідований страховий внесок, збір якого здійснюється до системи загальнообов'язкового державного соціального страхування в обов'язковому порядку та на регулярній основі з метою забезпечення захисту у випадках, передбачених законодавством, прав застрахованих осіб на отримання страхових виплат (послуг) за діючими видами загальнообов'язкового державного соціального страхування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13"/>
          <p:cNvSpPr/>
          <p:nvPr/>
        </p:nvSpPr>
        <p:spPr>
          <a:xfrm>
            <a:off x="8429171" y="4496415"/>
            <a:ext cx="2349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Пенсійний фонд 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2" name="Google Shape;292;p13"/>
          <p:cNvSpPr/>
          <p:nvPr/>
        </p:nvSpPr>
        <p:spPr>
          <a:xfrm>
            <a:off x="913621" y="4400087"/>
            <a:ext cx="57921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Фонд загальнообов’язкового державного соціального страхування України на випадок безробіття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3" name="Google Shape;293;p13"/>
          <p:cNvSpPr/>
          <p:nvPr/>
        </p:nvSpPr>
        <p:spPr>
          <a:xfrm flipH="1" rot="10800000">
            <a:off x="2478506" y="4177774"/>
            <a:ext cx="1846800" cy="190200"/>
          </a:xfrm>
          <a:prstGeom prst="triangle">
            <a:avLst>
              <a:gd fmla="val 50000" name="adj"/>
            </a:avLst>
          </a:prstGeom>
          <a:solidFill>
            <a:srgbClr val="D6ECFA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13"/>
          <p:cNvSpPr/>
          <p:nvPr/>
        </p:nvSpPr>
        <p:spPr>
          <a:xfrm flipH="1" rot="10800000">
            <a:off x="8351524" y="4209887"/>
            <a:ext cx="1846800" cy="190200"/>
          </a:xfrm>
          <a:prstGeom prst="triangle">
            <a:avLst>
              <a:gd fmla="val 50000" name="adj"/>
            </a:avLst>
          </a:prstGeom>
          <a:solidFill>
            <a:srgbClr val="D6ECFA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95" name="Google Shape;295;p13"/>
          <p:cNvCxnSpPr/>
          <p:nvPr/>
        </p:nvCxnSpPr>
        <p:spPr>
          <a:xfrm rot="10800000">
            <a:off x="2478530" y="4177658"/>
            <a:ext cx="7719900" cy="0"/>
          </a:xfrm>
          <a:prstGeom prst="straightConnector1">
            <a:avLst/>
          </a:prstGeom>
          <a:noFill/>
          <a:ln cap="flat" cmpd="tri" w="539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96" name="Google Shape;296;p13"/>
          <p:cNvSpPr/>
          <p:nvPr/>
        </p:nvSpPr>
        <p:spPr>
          <a:xfrm>
            <a:off x="4862420" y="3802784"/>
            <a:ext cx="2775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ЄСВ розподіляється</a:t>
            </a:r>
            <a:endParaRPr b="1" i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2" name="Google Shape;302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53" y="-11005"/>
            <a:ext cx="12192000" cy="1460014"/>
          </a:xfrm>
          <a:prstGeom prst="rect">
            <a:avLst/>
          </a:prstGeom>
          <a:noFill/>
          <a:ln>
            <a:noFill/>
          </a:ln>
        </p:spPr>
      </p:pic>
      <p:pic>
        <p:nvPicPr>
          <p:cNvPr id="303" name="Google Shape;303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0497" y="224826"/>
            <a:ext cx="831189" cy="773979"/>
          </a:xfrm>
          <a:prstGeom prst="rect">
            <a:avLst/>
          </a:prstGeom>
          <a:noFill/>
          <a:ln>
            <a:noFill/>
          </a:ln>
        </p:spPr>
      </p:pic>
      <p:sp>
        <p:nvSpPr>
          <p:cNvPr id="304" name="Google Shape;304;p14"/>
          <p:cNvSpPr/>
          <p:nvPr/>
        </p:nvSpPr>
        <p:spPr>
          <a:xfrm>
            <a:off x="152400" y="-32266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14"/>
          <p:cNvSpPr/>
          <p:nvPr/>
        </p:nvSpPr>
        <p:spPr>
          <a:xfrm>
            <a:off x="777089" y="393247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14"/>
          <p:cNvSpPr/>
          <p:nvPr/>
        </p:nvSpPr>
        <p:spPr>
          <a:xfrm>
            <a:off x="8410118" y="1723"/>
            <a:ext cx="3766672" cy="3416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uk-UA" sz="1800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Система оподаткування України.</a:t>
            </a:r>
            <a:endParaRPr i="1" sz="1800">
              <a:solidFill>
                <a:srgbClr val="7F7F7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7" name="Google Shape;307;p14"/>
          <p:cNvSpPr/>
          <p:nvPr/>
        </p:nvSpPr>
        <p:spPr>
          <a:xfrm>
            <a:off x="1859538" y="527650"/>
            <a:ext cx="8752800" cy="7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3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Елементи системи оподаткування</a:t>
            </a:r>
            <a:endParaRPr sz="3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grpSp>
        <p:nvGrpSpPr>
          <p:cNvPr id="308" name="Google Shape;308;p14"/>
          <p:cNvGrpSpPr/>
          <p:nvPr/>
        </p:nvGrpSpPr>
        <p:grpSpPr>
          <a:xfrm>
            <a:off x="4194060" y="1403742"/>
            <a:ext cx="3707957" cy="5053204"/>
            <a:chOff x="3643458" y="1403742"/>
            <a:chExt cx="3707957" cy="5053204"/>
          </a:xfrm>
        </p:grpSpPr>
        <p:sp>
          <p:nvSpPr>
            <p:cNvPr id="309" name="Google Shape;309;p14"/>
            <p:cNvSpPr/>
            <p:nvPr/>
          </p:nvSpPr>
          <p:spPr>
            <a:xfrm>
              <a:off x="3643458" y="5173051"/>
              <a:ext cx="3707957" cy="412758"/>
            </a:xfrm>
            <a:prstGeom prst="rect">
              <a:avLst/>
            </a:prstGeom>
            <a:solidFill>
              <a:srgbClr val="D6ECFA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0" name="Google Shape;310;p14"/>
            <p:cNvSpPr/>
            <p:nvPr/>
          </p:nvSpPr>
          <p:spPr>
            <a:xfrm>
              <a:off x="3651815" y="3515485"/>
              <a:ext cx="3699600" cy="744604"/>
            </a:xfrm>
            <a:prstGeom prst="rect">
              <a:avLst/>
            </a:prstGeom>
            <a:solidFill>
              <a:srgbClr val="D6ECFA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1" name="Google Shape;311;p14"/>
            <p:cNvSpPr/>
            <p:nvPr/>
          </p:nvSpPr>
          <p:spPr>
            <a:xfrm>
              <a:off x="3647031" y="1682774"/>
              <a:ext cx="3704384" cy="412758"/>
            </a:xfrm>
            <a:prstGeom prst="rect">
              <a:avLst/>
            </a:prstGeom>
            <a:solidFill>
              <a:srgbClr val="D6ECFA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2" name="Google Shape;312;p14"/>
            <p:cNvSpPr/>
            <p:nvPr/>
          </p:nvSpPr>
          <p:spPr>
            <a:xfrm>
              <a:off x="4123917" y="3560267"/>
              <a:ext cx="3227498" cy="12236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Порядок обчислення податку</a:t>
              </a:r>
              <a:endParaRPr/>
            </a:p>
            <a:p>
              <a:pPr indent="0" lvl="0" marL="0" marR="0" rtl="0" algn="l">
                <a:spcBef>
                  <a:spcPts val="600"/>
                </a:spcBef>
                <a:spcAft>
                  <a:spcPts val="0"/>
                </a:spcAft>
                <a:buNone/>
              </a:pPr>
              <a:r>
                <a:rPr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це спосіб визначення суми  податку</a:t>
              </a:r>
              <a:endPara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313" name="Google Shape;313;p14"/>
            <p:cNvSpPr/>
            <p:nvPr/>
          </p:nvSpPr>
          <p:spPr>
            <a:xfrm>
              <a:off x="4123916" y="1688925"/>
              <a:ext cx="3118861" cy="155427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Ставка податку</a:t>
              </a:r>
              <a:endParaRPr/>
            </a:p>
            <a:p>
              <a:pPr indent="0" lvl="0" marL="0" marR="0" rtl="0" algn="l">
                <a:spcBef>
                  <a:spcPts val="600"/>
                </a:spcBef>
                <a:spcAft>
                  <a:spcPts val="0"/>
                </a:spcAft>
                <a:buNone/>
              </a:pPr>
              <a:r>
                <a:rPr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це відсоток, який застосовується до бази оподаткування для обчислення суми податку </a:t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314" name="Google Shape;314;p14"/>
            <p:cNvSpPr/>
            <p:nvPr/>
          </p:nvSpPr>
          <p:spPr>
            <a:xfrm>
              <a:off x="4123916" y="5179673"/>
              <a:ext cx="3118861" cy="12772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Податковий період</a:t>
              </a:r>
              <a:endParaRPr/>
            </a:p>
            <a:p>
              <a:pPr indent="0" lvl="0" marL="0" marR="0" rtl="0" algn="l">
                <a:spcBef>
                  <a:spcPts val="600"/>
                </a:spcBef>
                <a:spcAft>
                  <a:spcPts val="0"/>
                </a:spcAft>
                <a:buNone/>
              </a:pPr>
              <a:r>
                <a:rPr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це період часу, за який вираховується податкова відповідальність</a:t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cxnSp>
          <p:nvCxnSpPr>
            <p:cNvPr id="315" name="Google Shape;315;p14"/>
            <p:cNvCxnSpPr/>
            <p:nvPr/>
          </p:nvCxnSpPr>
          <p:spPr>
            <a:xfrm flipH="1">
              <a:off x="3647817" y="1403742"/>
              <a:ext cx="2926" cy="4896000"/>
            </a:xfrm>
            <a:prstGeom prst="straightConnector1">
              <a:avLst/>
            </a:prstGeom>
            <a:noFill/>
            <a:ln cap="flat" cmpd="tri" w="1905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316" name="Google Shape;316;p14"/>
          <p:cNvGrpSpPr/>
          <p:nvPr/>
        </p:nvGrpSpPr>
        <p:grpSpPr>
          <a:xfrm>
            <a:off x="8088106" y="1408496"/>
            <a:ext cx="3855552" cy="5068114"/>
            <a:chOff x="8019282" y="1408496"/>
            <a:chExt cx="3855552" cy="5068114"/>
          </a:xfrm>
        </p:grpSpPr>
        <p:sp>
          <p:nvSpPr>
            <p:cNvPr id="317" name="Google Shape;317;p14"/>
            <p:cNvSpPr/>
            <p:nvPr/>
          </p:nvSpPr>
          <p:spPr>
            <a:xfrm>
              <a:off x="8020453" y="3814342"/>
              <a:ext cx="3768423" cy="877987"/>
            </a:xfrm>
            <a:prstGeom prst="rect">
              <a:avLst/>
            </a:prstGeom>
            <a:solidFill>
              <a:srgbClr val="D6ECFA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8" name="Google Shape;318;p14"/>
            <p:cNvSpPr/>
            <p:nvPr/>
          </p:nvSpPr>
          <p:spPr>
            <a:xfrm>
              <a:off x="8020453" y="1669261"/>
              <a:ext cx="3768423" cy="638636"/>
            </a:xfrm>
            <a:prstGeom prst="rect">
              <a:avLst/>
            </a:prstGeom>
            <a:solidFill>
              <a:srgbClr val="D6ECFA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p14"/>
            <p:cNvSpPr/>
            <p:nvPr/>
          </p:nvSpPr>
          <p:spPr>
            <a:xfrm>
              <a:off x="8105129" y="1669261"/>
              <a:ext cx="3769705" cy="18312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Строк та порядок сплати податку</a:t>
              </a:r>
              <a:endParaRPr/>
            </a:p>
            <a:p>
              <a:pPr indent="0" lvl="0" marL="0" marR="0" rtl="0" algn="l">
                <a:spcBef>
                  <a:spcPts val="600"/>
                </a:spcBef>
                <a:spcAft>
                  <a:spcPts val="0"/>
                </a:spcAft>
                <a:buNone/>
              </a:pPr>
              <a:r>
                <a:rPr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це дата, до якої платник повинен сплатити свій податок, та спосіб, яким виконується оплата (валюта, форма оплати, рахунок)</a:t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320" name="Google Shape;320;p14"/>
            <p:cNvSpPr/>
            <p:nvPr/>
          </p:nvSpPr>
          <p:spPr>
            <a:xfrm>
              <a:off x="8105129" y="3814343"/>
              <a:ext cx="3769705" cy="26622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36000" spcFirstLastPara="1" rIns="36000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Строк та порядок подання звітності про обчислення і сплату податку</a:t>
              </a:r>
              <a:endParaRPr/>
            </a:p>
            <a:p>
              <a:pPr indent="0" lvl="0" marL="0" marR="0" rtl="0" algn="l">
                <a:spcBef>
                  <a:spcPts val="600"/>
                </a:spcBef>
                <a:spcAft>
                  <a:spcPts val="0"/>
                </a:spcAft>
                <a:buNone/>
              </a:pPr>
              <a:r>
                <a:rPr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це дата, до якої подаються податкові декларації та фінансові документи, а порядок подання звітності - це процес, передачі документів (особисто, поштою, електронним зв’язком)</a:t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cxnSp>
          <p:nvCxnSpPr>
            <p:cNvPr id="321" name="Google Shape;321;p14"/>
            <p:cNvCxnSpPr/>
            <p:nvPr/>
          </p:nvCxnSpPr>
          <p:spPr>
            <a:xfrm flipH="1">
              <a:off x="8019282" y="1408496"/>
              <a:ext cx="2926" cy="4896000"/>
            </a:xfrm>
            <a:prstGeom prst="straightConnector1">
              <a:avLst/>
            </a:prstGeom>
            <a:noFill/>
            <a:ln cap="flat" cmpd="tri" w="1905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322" name="Google Shape;322;p14"/>
          <p:cNvGrpSpPr/>
          <p:nvPr/>
        </p:nvGrpSpPr>
        <p:grpSpPr>
          <a:xfrm>
            <a:off x="290902" y="1427747"/>
            <a:ext cx="3713708" cy="5010379"/>
            <a:chOff x="212246" y="1427747"/>
            <a:chExt cx="3713708" cy="5010379"/>
          </a:xfrm>
        </p:grpSpPr>
        <p:sp>
          <p:nvSpPr>
            <p:cNvPr id="323" name="Google Shape;323;p14"/>
            <p:cNvSpPr/>
            <p:nvPr/>
          </p:nvSpPr>
          <p:spPr>
            <a:xfrm>
              <a:off x="217997" y="5156456"/>
              <a:ext cx="3707957" cy="412758"/>
            </a:xfrm>
            <a:prstGeom prst="rect">
              <a:avLst/>
            </a:prstGeom>
            <a:solidFill>
              <a:srgbClr val="D6ECFA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4" name="Google Shape;324;p14"/>
            <p:cNvSpPr/>
            <p:nvPr/>
          </p:nvSpPr>
          <p:spPr>
            <a:xfrm>
              <a:off x="213942" y="3415057"/>
              <a:ext cx="3707957" cy="412758"/>
            </a:xfrm>
            <a:prstGeom prst="rect">
              <a:avLst/>
            </a:prstGeom>
            <a:solidFill>
              <a:srgbClr val="D6ECFA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5" name="Google Shape;325;p14"/>
            <p:cNvSpPr/>
            <p:nvPr/>
          </p:nvSpPr>
          <p:spPr>
            <a:xfrm>
              <a:off x="212246" y="1672878"/>
              <a:ext cx="3707957" cy="412758"/>
            </a:xfrm>
            <a:prstGeom prst="rect">
              <a:avLst/>
            </a:prstGeom>
            <a:solidFill>
              <a:srgbClr val="D6ECFA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6" name="Google Shape;326;p14"/>
            <p:cNvSpPr/>
            <p:nvPr/>
          </p:nvSpPr>
          <p:spPr>
            <a:xfrm>
              <a:off x="350497" y="1669261"/>
              <a:ext cx="2882812" cy="12772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-90488" lvl="0" marL="90488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Платники податку</a:t>
              </a:r>
              <a:endParaRPr/>
            </a:p>
            <a:p>
              <a:pPr indent="0" lvl="0" marL="0" marR="0" rtl="0" algn="l">
                <a:spcBef>
                  <a:spcPts val="600"/>
                </a:spcBef>
                <a:spcAft>
                  <a:spcPts val="0"/>
                </a:spcAft>
                <a:buNone/>
              </a:pPr>
              <a:r>
                <a:rPr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це люди або компанії, які повинні сплачувати податки </a:t>
              </a:r>
              <a:endParaRPr i="1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327" name="Google Shape;327;p14"/>
            <p:cNvSpPr/>
            <p:nvPr/>
          </p:nvSpPr>
          <p:spPr>
            <a:xfrm>
              <a:off x="350497" y="3415057"/>
              <a:ext cx="3138203" cy="12772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Об'єкт оподаткування</a:t>
              </a:r>
              <a:endParaRPr/>
            </a:p>
            <a:p>
              <a:pPr indent="0" lvl="0" marL="0" marR="0" rtl="0" algn="l">
                <a:spcBef>
                  <a:spcPts val="600"/>
                </a:spcBef>
                <a:spcAft>
                  <a:spcPts val="0"/>
                </a:spcAft>
                <a:buNone/>
              </a:pPr>
              <a:r>
                <a:rPr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це те, з чого вираховується податок (доход, прибуток, майно тощо</a:t>
              </a:r>
              <a:endParaRPr i="1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328" name="Google Shape;328;p14"/>
            <p:cNvSpPr/>
            <p:nvPr/>
          </p:nvSpPr>
          <p:spPr>
            <a:xfrm>
              <a:off x="350497" y="5160853"/>
              <a:ext cx="2703267" cy="12772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База оподаткування</a:t>
              </a:r>
              <a:endParaRPr/>
            </a:p>
            <a:p>
              <a:pPr indent="0" lvl="0" marL="0" marR="0" rtl="0" algn="l">
                <a:spcBef>
                  <a:spcPts val="600"/>
                </a:spcBef>
                <a:spcAft>
                  <a:spcPts val="0"/>
                </a:spcAft>
                <a:buNone/>
              </a:pPr>
              <a:r>
                <a:rPr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це сума грошей або вартість майна, з якої обчислюється податок</a:t>
              </a:r>
              <a:endParaRPr i="1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cxnSp>
          <p:nvCxnSpPr>
            <p:cNvPr id="329" name="Google Shape;329;p14"/>
            <p:cNvCxnSpPr/>
            <p:nvPr/>
          </p:nvCxnSpPr>
          <p:spPr>
            <a:xfrm flipH="1">
              <a:off x="220822" y="1427747"/>
              <a:ext cx="2926" cy="4896000"/>
            </a:xfrm>
            <a:prstGeom prst="straightConnector1">
              <a:avLst/>
            </a:prstGeom>
            <a:noFill/>
            <a:ln cap="flat" cmpd="tri" w="1905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4" name="Google Shape;334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53" y="-11005"/>
            <a:ext cx="12192000" cy="122722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" name="Google Shape;335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0497" y="224826"/>
            <a:ext cx="831189" cy="773979"/>
          </a:xfrm>
          <a:prstGeom prst="rect">
            <a:avLst/>
          </a:prstGeom>
          <a:noFill/>
          <a:ln>
            <a:noFill/>
          </a:ln>
        </p:spPr>
      </p:pic>
      <p:sp>
        <p:nvSpPr>
          <p:cNvPr id="336" name="Google Shape;336;p15"/>
          <p:cNvSpPr/>
          <p:nvPr/>
        </p:nvSpPr>
        <p:spPr>
          <a:xfrm>
            <a:off x="2498231" y="16621"/>
            <a:ext cx="6569183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3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Вплив податків на господарську діяльність</a:t>
            </a:r>
            <a:endParaRPr b="1" sz="3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grpSp>
        <p:nvGrpSpPr>
          <p:cNvPr id="337" name="Google Shape;337;p15"/>
          <p:cNvGrpSpPr/>
          <p:nvPr/>
        </p:nvGrpSpPr>
        <p:grpSpPr>
          <a:xfrm>
            <a:off x="1246933" y="1536961"/>
            <a:ext cx="9588215" cy="4922835"/>
            <a:chOff x="1246933" y="1536961"/>
            <a:chExt cx="9588215" cy="4922835"/>
          </a:xfrm>
        </p:grpSpPr>
        <p:sp>
          <p:nvSpPr>
            <p:cNvPr id="338" name="Google Shape;338;p15"/>
            <p:cNvSpPr/>
            <p:nvPr/>
          </p:nvSpPr>
          <p:spPr>
            <a:xfrm>
              <a:off x="2255274" y="1546442"/>
              <a:ext cx="3727012" cy="968504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7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Елементи оподаткування, через які здійснюється вплив податків на  господарську діяльність</a:t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339" name="Google Shape;339;p15"/>
            <p:cNvSpPr/>
            <p:nvPr/>
          </p:nvSpPr>
          <p:spPr>
            <a:xfrm>
              <a:off x="6105016" y="1536961"/>
              <a:ext cx="3732514" cy="977985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7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Показники господарської діяльності, на які впливають податки</a:t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340" name="Google Shape;340;p15"/>
            <p:cNvSpPr/>
            <p:nvPr/>
          </p:nvSpPr>
          <p:spPr>
            <a:xfrm>
              <a:off x="1246933" y="2742944"/>
              <a:ext cx="4730400" cy="414151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7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Об’єкт оподаткування</a:t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341" name="Google Shape;341;p15"/>
            <p:cNvSpPr/>
            <p:nvPr/>
          </p:nvSpPr>
          <p:spPr>
            <a:xfrm>
              <a:off x="1246933" y="3187530"/>
              <a:ext cx="4730400" cy="382621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7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Джерело сплати податку</a:t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342" name="Google Shape;342;p15"/>
            <p:cNvSpPr/>
            <p:nvPr/>
          </p:nvSpPr>
          <p:spPr>
            <a:xfrm>
              <a:off x="1246933" y="3599491"/>
              <a:ext cx="4730400" cy="40639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7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Ставки податків</a:t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343" name="Google Shape;343;p15"/>
            <p:cNvSpPr/>
            <p:nvPr/>
          </p:nvSpPr>
          <p:spPr>
            <a:xfrm>
              <a:off x="1246933" y="4035221"/>
              <a:ext cx="4730400" cy="449265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7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Строки сплати податків</a:t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344" name="Google Shape;344;p15"/>
            <p:cNvSpPr/>
            <p:nvPr/>
          </p:nvSpPr>
          <p:spPr>
            <a:xfrm>
              <a:off x="1246933" y="4515899"/>
              <a:ext cx="4730400" cy="436174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7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Податкові пільги</a:t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345" name="Google Shape;345;p15"/>
            <p:cNvSpPr/>
            <p:nvPr/>
          </p:nvSpPr>
          <p:spPr>
            <a:xfrm>
              <a:off x="1246933" y="4983486"/>
              <a:ext cx="4730400" cy="620903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7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Штрафні санкції за порушення податкового законодавства</a:t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346" name="Google Shape;346;p15"/>
            <p:cNvSpPr/>
            <p:nvPr/>
          </p:nvSpPr>
          <p:spPr>
            <a:xfrm>
              <a:off x="6105016" y="2747678"/>
              <a:ext cx="4730132" cy="42181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7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Витрати суб’єкта господарювання</a:t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347" name="Google Shape;347;p15"/>
            <p:cNvSpPr/>
            <p:nvPr/>
          </p:nvSpPr>
          <p:spPr>
            <a:xfrm>
              <a:off x="6105016" y="4941556"/>
              <a:ext cx="4730132" cy="395288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7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Швидкість обороту коштів</a:t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348" name="Google Shape;348;p15"/>
            <p:cNvSpPr/>
            <p:nvPr/>
          </p:nvSpPr>
          <p:spPr>
            <a:xfrm>
              <a:off x="6105016" y="3181581"/>
              <a:ext cx="4730132" cy="38857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7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Обсяг реалізації продукції</a:t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349" name="Google Shape;349;p15"/>
            <p:cNvSpPr/>
            <p:nvPr/>
          </p:nvSpPr>
          <p:spPr>
            <a:xfrm>
              <a:off x="6105016" y="3599491"/>
              <a:ext cx="4730132" cy="411124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7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Виручка від реалізації продукції</a:t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350" name="Google Shape;350;p15"/>
            <p:cNvSpPr/>
            <p:nvPr/>
          </p:nvSpPr>
          <p:spPr>
            <a:xfrm>
              <a:off x="6105016" y="5822672"/>
              <a:ext cx="4730132" cy="637124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7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Платоспроможність суб’єкта господарювання</a:t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351" name="Google Shape;351;p15"/>
            <p:cNvSpPr/>
            <p:nvPr/>
          </p:nvSpPr>
          <p:spPr>
            <a:xfrm>
              <a:off x="6105016" y="4516238"/>
              <a:ext cx="4730132" cy="398933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7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Потреба в оборотних коштах</a:t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352" name="Google Shape;352;p15"/>
            <p:cNvSpPr/>
            <p:nvPr/>
          </p:nvSpPr>
          <p:spPr>
            <a:xfrm>
              <a:off x="6105016" y="4042367"/>
              <a:ext cx="4730132" cy="442119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7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Чистий прибуток</a:t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353" name="Google Shape;353;p15"/>
            <p:cNvSpPr/>
            <p:nvPr/>
          </p:nvSpPr>
          <p:spPr>
            <a:xfrm>
              <a:off x="6105016" y="5364822"/>
              <a:ext cx="4730132" cy="429093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7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-UA" sz="1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Обсяг залучення кредитів</a:t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354" name="Google Shape;354;p15"/>
            <p:cNvSpPr/>
            <p:nvPr/>
          </p:nvSpPr>
          <p:spPr>
            <a:xfrm flipH="1" rot="10800000">
              <a:off x="4130427" y="2530066"/>
              <a:ext cx="1846906" cy="190316"/>
            </a:xfrm>
            <a:prstGeom prst="triangle">
              <a:avLst>
                <a:gd fmla="val 50000" name="adj"/>
              </a:avLst>
            </a:prstGeom>
            <a:solidFill>
              <a:srgbClr val="D6ECFA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" name="Google Shape;355;p15"/>
            <p:cNvSpPr/>
            <p:nvPr/>
          </p:nvSpPr>
          <p:spPr>
            <a:xfrm flipH="1" rot="10800000">
              <a:off x="6098144" y="2527768"/>
              <a:ext cx="1846906" cy="190316"/>
            </a:xfrm>
            <a:prstGeom prst="triangle">
              <a:avLst>
                <a:gd fmla="val 50000" name="adj"/>
              </a:avLst>
            </a:prstGeom>
            <a:solidFill>
              <a:srgbClr val="D6ECFA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56" name="Google Shape;356;p15"/>
          <p:cNvSpPr/>
          <p:nvPr/>
        </p:nvSpPr>
        <p:spPr>
          <a:xfrm>
            <a:off x="8410118" y="1723"/>
            <a:ext cx="3766672" cy="3416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uk-UA" sz="1800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Система оподаткування України.</a:t>
            </a:r>
            <a:endParaRPr i="1" sz="1800">
              <a:solidFill>
                <a:srgbClr val="7F7F7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1" name="Google Shape;361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50" y="-9048"/>
            <a:ext cx="12192000" cy="2051825"/>
          </a:xfrm>
          <a:prstGeom prst="rect">
            <a:avLst/>
          </a:prstGeom>
          <a:noFill/>
          <a:ln>
            <a:noFill/>
          </a:ln>
        </p:spPr>
      </p:pic>
      <p:sp>
        <p:nvSpPr>
          <p:cNvPr id="362" name="Google Shape;362;p16"/>
          <p:cNvSpPr/>
          <p:nvPr/>
        </p:nvSpPr>
        <p:spPr>
          <a:xfrm>
            <a:off x="4831943" y="724466"/>
            <a:ext cx="1938300" cy="5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3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Ресурси</a:t>
            </a:r>
            <a:endParaRPr b="1" sz="3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363" name="Google Shape;363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0497" y="224826"/>
            <a:ext cx="831189" cy="773979"/>
          </a:xfrm>
          <a:prstGeom prst="rect">
            <a:avLst/>
          </a:prstGeom>
          <a:noFill/>
          <a:ln>
            <a:noFill/>
          </a:ln>
        </p:spPr>
      </p:pic>
      <p:sp>
        <p:nvSpPr>
          <p:cNvPr id="364" name="Google Shape;364;p16"/>
          <p:cNvSpPr/>
          <p:nvPr/>
        </p:nvSpPr>
        <p:spPr>
          <a:xfrm>
            <a:off x="1116687" y="3383202"/>
            <a:ext cx="1082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Контент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16"/>
          <p:cNvSpPr/>
          <p:nvPr/>
        </p:nvSpPr>
        <p:spPr>
          <a:xfrm>
            <a:off x="856341" y="3838814"/>
            <a:ext cx="10479300" cy="12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arenR"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Податковий кодекс України. </a:t>
            </a:r>
            <a:r>
              <a:rPr lang="uk-UA" sz="1800" u="sng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https://zakon.rada.gov.ua/laws/show/2755-17#n17133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42900" lvl="0" marL="34290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arenR"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Митний кодекс України. </a:t>
            </a:r>
            <a:r>
              <a:rPr lang="uk-UA" sz="1800" u="sng">
                <a:solidFill>
                  <a:srgbClr val="0563C1"/>
                </a:solidFill>
                <a:latin typeface="Georgia"/>
                <a:ea typeface="Georgia"/>
                <a:cs typeface="Georgia"/>
                <a:sym typeface="Georgia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https://zakon.rada.gov.ua/laws/show/4495-17#n1078</a:t>
            </a:r>
            <a:endParaRPr sz="1800" u="sng">
              <a:solidFill>
                <a:srgbClr val="0563C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42900" lvl="0" marL="34290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arenR"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Про збір та облік єдиного внеску на загальнообов'язкове державне соціальне страхування. Закон України в редакції від 29.01.2024. </a:t>
            </a:r>
            <a:r>
              <a:rPr lang="uk-UA" sz="1800" u="sng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https://zakon.rada.gov.ua/laws/show/2464-17#n643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11004"/>
            <a:ext cx="12192000" cy="1160792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0497" y="224826"/>
            <a:ext cx="831189" cy="773979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2"/>
          <p:cNvSpPr/>
          <p:nvPr/>
        </p:nvSpPr>
        <p:spPr>
          <a:xfrm>
            <a:off x="9268363" y="18106"/>
            <a:ext cx="2917786" cy="3416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uk-UA" sz="1800" u="none" cap="none" strike="noStrik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Види податків та зборів.</a:t>
            </a:r>
            <a:endParaRPr/>
          </a:p>
        </p:txBody>
      </p:sp>
      <p:sp>
        <p:nvSpPr>
          <p:cNvPr id="99" name="Google Shape;99;p2"/>
          <p:cNvSpPr/>
          <p:nvPr/>
        </p:nvSpPr>
        <p:spPr>
          <a:xfrm>
            <a:off x="567201" y="1866646"/>
            <a:ext cx="7291200" cy="181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uk-UA" sz="2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Податок</a:t>
            </a:r>
            <a:r>
              <a:rPr b="0" i="0" lang="uk-UA" sz="2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– це обов’язковий, безумовний платіж до відповідного бюджету, що справляється з платників податку відповідно до податкового законодавства.</a:t>
            </a:r>
            <a:endParaRPr sz="1200"/>
          </a:p>
        </p:txBody>
      </p:sp>
      <p:sp>
        <p:nvSpPr>
          <p:cNvPr id="100" name="Google Shape;100;p2"/>
          <p:cNvSpPr/>
          <p:nvPr/>
        </p:nvSpPr>
        <p:spPr>
          <a:xfrm>
            <a:off x="567351" y="4180183"/>
            <a:ext cx="7508340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26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Збір, (плата, внесок) </a:t>
            </a:r>
            <a:r>
              <a:rPr lang="uk-UA" sz="26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– це обов'язковий платіж до відповідного бюджету, що справляється з платників зборів, з умовою отримання ними спеціальної вигоди.</a:t>
            </a:r>
            <a:endParaRPr sz="26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1" name="Google Shape;101;p2"/>
          <p:cNvSpPr/>
          <p:nvPr/>
        </p:nvSpPr>
        <p:spPr>
          <a:xfrm rot="5400000">
            <a:off x="5979686" y="3648412"/>
            <a:ext cx="4658007" cy="558925"/>
          </a:xfrm>
          <a:prstGeom prst="triangle">
            <a:avLst>
              <a:gd fmla="val 50000" name="adj"/>
            </a:avLst>
          </a:prstGeom>
          <a:solidFill>
            <a:srgbClr val="D6ECFA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8758971" y="2979148"/>
            <a:ext cx="3180159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Централізовані фінансові ресурси для забезпечення фінансових витрат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9053" y="-1952"/>
            <a:ext cx="12192000" cy="207556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0497" y="224826"/>
            <a:ext cx="831189" cy="773979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3"/>
          <p:cNvSpPr/>
          <p:nvPr/>
        </p:nvSpPr>
        <p:spPr>
          <a:xfrm>
            <a:off x="9274214" y="-308"/>
            <a:ext cx="2917786" cy="3416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uk-UA" sz="1800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Види податків та зборів.</a:t>
            </a:r>
            <a:endParaRPr/>
          </a:p>
        </p:txBody>
      </p:sp>
      <p:sp>
        <p:nvSpPr>
          <p:cNvPr id="110" name="Google Shape;110;p3"/>
          <p:cNvSpPr/>
          <p:nvPr/>
        </p:nvSpPr>
        <p:spPr>
          <a:xfrm>
            <a:off x="4152254" y="858702"/>
            <a:ext cx="3962944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3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Функції податків</a:t>
            </a:r>
            <a:endParaRPr b="1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3"/>
          <p:cNvSpPr/>
          <p:nvPr/>
        </p:nvSpPr>
        <p:spPr>
          <a:xfrm>
            <a:off x="1101213" y="2328830"/>
            <a:ext cx="3893574" cy="578882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rgbClr val="0070C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фіскальна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3"/>
          <p:cNvSpPr/>
          <p:nvPr/>
        </p:nvSpPr>
        <p:spPr>
          <a:xfrm>
            <a:off x="7078018" y="2342317"/>
            <a:ext cx="3959190" cy="578882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rgbClr val="0070C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соціально-економічна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3"/>
          <p:cNvSpPr/>
          <p:nvPr/>
        </p:nvSpPr>
        <p:spPr>
          <a:xfrm>
            <a:off x="715224" y="3093083"/>
            <a:ext cx="5469266" cy="25545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Держава збирає гроші, необхідні для забезпечення різних послуг, які вона надає, та утримання інфраструктури: утримання держаного апарату, армії, будівництво шкіл, лікарень, доріг, фінансування програм охорони здоров'я, освіти, соціальних програм, програм розвитку підприємництва і так далі.</a:t>
            </a:r>
            <a:endParaRPr sz="20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4" name="Google Shape;114;p3"/>
          <p:cNvSpPr/>
          <p:nvPr/>
        </p:nvSpPr>
        <p:spPr>
          <a:xfrm>
            <a:off x="6401048" y="3093083"/>
            <a:ext cx="5275206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Держава впливає через податки на суб’єктів господарювання. Наприклад, уряд може знижувати податки для підтримки бізнесу та стимулювання економічного зростання, або збільшувати податки, щоб зменшити нерівність в доходах або контролювати інфляцію. </a:t>
            </a:r>
            <a:endParaRPr sz="20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5" name="Google Shape;115;p3"/>
          <p:cNvSpPr/>
          <p:nvPr/>
        </p:nvSpPr>
        <p:spPr>
          <a:xfrm flipH="1" rot="10800000">
            <a:off x="2050653" y="2005811"/>
            <a:ext cx="1846906" cy="307818"/>
          </a:xfrm>
          <a:prstGeom prst="triangle">
            <a:avLst>
              <a:gd fmla="val 50000" name="adj"/>
            </a:avLst>
          </a:prstGeom>
          <a:solidFill>
            <a:srgbClr val="D6ECFA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3"/>
          <p:cNvSpPr/>
          <p:nvPr/>
        </p:nvSpPr>
        <p:spPr>
          <a:xfrm flipH="1" rot="10800000">
            <a:off x="8115198" y="2005811"/>
            <a:ext cx="1846906" cy="307818"/>
          </a:xfrm>
          <a:prstGeom prst="triangle">
            <a:avLst>
              <a:gd fmla="val 50000" name="adj"/>
            </a:avLst>
          </a:prstGeom>
          <a:solidFill>
            <a:srgbClr val="D6ECFA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7" name="Google Shape;117;p3"/>
          <p:cNvCxnSpPr>
            <a:stCxn id="115" idx="2"/>
            <a:endCxn id="116" idx="4"/>
          </p:cNvCxnSpPr>
          <p:nvPr/>
        </p:nvCxnSpPr>
        <p:spPr>
          <a:xfrm>
            <a:off x="2050653" y="2005811"/>
            <a:ext cx="7911600" cy="0"/>
          </a:xfrm>
          <a:prstGeom prst="straightConnector1">
            <a:avLst/>
          </a:prstGeom>
          <a:noFill/>
          <a:ln cap="flat" cmpd="tri" w="603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18" name="Google Shape;118;p3"/>
          <p:cNvCxnSpPr/>
          <p:nvPr/>
        </p:nvCxnSpPr>
        <p:spPr>
          <a:xfrm>
            <a:off x="2408903" y="5694628"/>
            <a:ext cx="0" cy="557724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lgDash"/>
            <a:miter lim="800000"/>
            <a:headEnd len="med" w="med" type="triangle"/>
            <a:tailEnd len="sm" w="sm" type="none"/>
          </a:ln>
        </p:spPr>
      </p:cxnSp>
      <p:cxnSp>
        <p:nvCxnSpPr>
          <p:cNvPr id="119" name="Google Shape;119;p3"/>
          <p:cNvCxnSpPr/>
          <p:nvPr/>
        </p:nvCxnSpPr>
        <p:spPr>
          <a:xfrm>
            <a:off x="8524567" y="5716450"/>
            <a:ext cx="0" cy="340221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lgDash"/>
            <a:miter lim="800000"/>
            <a:headEnd len="med" w="med" type="triangle"/>
            <a:tailEnd len="sm" w="sm" type="none"/>
          </a:ln>
        </p:spPr>
      </p:cxnSp>
      <p:cxnSp>
        <p:nvCxnSpPr>
          <p:cNvPr id="120" name="Google Shape;120;p3"/>
          <p:cNvCxnSpPr/>
          <p:nvPr/>
        </p:nvCxnSpPr>
        <p:spPr>
          <a:xfrm flipH="1" rot="10800000">
            <a:off x="2920181" y="6056671"/>
            <a:ext cx="5599470" cy="19664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lgDash"/>
            <a:miter lim="800000"/>
            <a:headEnd len="sm" w="sm" type="none"/>
            <a:tailEnd len="sm" w="sm" type="none"/>
          </a:ln>
        </p:spPr>
      </p:cxnSp>
      <p:sp>
        <p:nvSpPr>
          <p:cNvPr id="121" name="Google Shape;121;p3"/>
          <p:cNvSpPr/>
          <p:nvPr/>
        </p:nvSpPr>
        <p:spPr>
          <a:xfrm>
            <a:off x="3897559" y="5680073"/>
            <a:ext cx="380585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Матеріальна підтримка бізнесу</a:t>
            </a:r>
            <a:endParaRPr i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3"/>
          <p:cNvSpPr/>
          <p:nvPr/>
        </p:nvSpPr>
        <p:spPr>
          <a:xfrm>
            <a:off x="3756312" y="6252352"/>
            <a:ext cx="43588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Збільшення податкових надходжень</a:t>
            </a:r>
            <a:endParaRPr i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3" name="Google Shape;123;p3"/>
          <p:cNvCxnSpPr/>
          <p:nvPr/>
        </p:nvCxnSpPr>
        <p:spPr>
          <a:xfrm rot="10800000">
            <a:off x="2920181" y="5716450"/>
            <a:ext cx="0" cy="350053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lgDash"/>
            <a:miter lim="800000"/>
            <a:headEnd len="sm" w="sm" type="none"/>
            <a:tailEnd len="sm" w="sm" type="none"/>
          </a:ln>
        </p:spPr>
      </p:cxnSp>
      <p:cxnSp>
        <p:nvCxnSpPr>
          <p:cNvPr id="124" name="Google Shape;124;p3"/>
          <p:cNvCxnSpPr/>
          <p:nvPr/>
        </p:nvCxnSpPr>
        <p:spPr>
          <a:xfrm rot="10800000">
            <a:off x="9038651" y="5736115"/>
            <a:ext cx="0" cy="490664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lgDash"/>
            <a:miter lim="800000"/>
            <a:headEnd len="sm" w="sm" type="none"/>
            <a:tailEnd len="sm" w="sm" type="none"/>
          </a:ln>
        </p:spPr>
      </p:cxnSp>
      <p:cxnSp>
        <p:nvCxnSpPr>
          <p:cNvPr id="125" name="Google Shape;125;p3"/>
          <p:cNvCxnSpPr/>
          <p:nvPr/>
        </p:nvCxnSpPr>
        <p:spPr>
          <a:xfrm flipH="1" rot="10800000">
            <a:off x="2408903" y="6219908"/>
            <a:ext cx="6551339" cy="32444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lgDash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1952"/>
            <a:ext cx="12192000" cy="1734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0497" y="224826"/>
            <a:ext cx="831189" cy="773979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4"/>
          <p:cNvSpPr/>
          <p:nvPr/>
        </p:nvSpPr>
        <p:spPr>
          <a:xfrm>
            <a:off x="9268937" y="-1889"/>
            <a:ext cx="2917786" cy="3416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uk-UA" sz="1800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Види податків та зборів.</a:t>
            </a:r>
            <a:endParaRPr/>
          </a:p>
        </p:txBody>
      </p:sp>
      <p:sp>
        <p:nvSpPr>
          <p:cNvPr id="133" name="Google Shape;133;p4"/>
          <p:cNvSpPr/>
          <p:nvPr/>
        </p:nvSpPr>
        <p:spPr>
          <a:xfrm>
            <a:off x="152400" y="742336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4"/>
          <p:cNvSpPr/>
          <p:nvPr/>
        </p:nvSpPr>
        <p:spPr>
          <a:xfrm>
            <a:off x="1340489" y="491817"/>
            <a:ext cx="9284879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3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За методом встановлення податки розділяють на</a:t>
            </a:r>
            <a:endParaRPr b="1" sz="3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5" name="Google Shape;135;p4"/>
          <p:cNvSpPr/>
          <p:nvPr/>
        </p:nvSpPr>
        <p:spPr>
          <a:xfrm>
            <a:off x="875071" y="2700982"/>
            <a:ext cx="10097729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765550" lvl="0" marL="376555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27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Прямі податки</a:t>
            </a:r>
            <a:r>
              <a:rPr lang="uk-UA" sz="27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-	податки сплачують власники об’єкта оподаткування (прибутку чи майна).</a:t>
            </a:r>
            <a:endParaRPr sz="27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6" name="Google Shape;136;p4"/>
          <p:cNvSpPr/>
          <p:nvPr/>
        </p:nvSpPr>
        <p:spPr>
          <a:xfrm>
            <a:off x="875071" y="4538503"/>
            <a:ext cx="10215716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854450" lvl="0" marL="38544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27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Непрямі податки</a:t>
            </a:r>
            <a:r>
              <a:rPr lang="uk-UA" sz="27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	податки вносяться в бюджет через посередників, які переносять вартість податку на ціну товарів чи послуг.</a:t>
            </a:r>
            <a:endParaRPr sz="27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7" name="Google Shape;137;p4"/>
          <p:cNvSpPr/>
          <p:nvPr/>
        </p:nvSpPr>
        <p:spPr>
          <a:xfrm rot="5400000">
            <a:off x="334743" y="2885685"/>
            <a:ext cx="711484" cy="151212"/>
          </a:xfrm>
          <a:prstGeom prst="triangle">
            <a:avLst>
              <a:gd fmla="val 50000" name="adj"/>
            </a:avLst>
          </a:prstGeom>
          <a:solidFill>
            <a:srgbClr val="D6ECFA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4"/>
          <p:cNvSpPr/>
          <p:nvPr/>
        </p:nvSpPr>
        <p:spPr>
          <a:xfrm rot="5400000">
            <a:off x="334743" y="4699736"/>
            <a:ext cx="711484" cy="151212"/>
          </a:xfrm>
          <a:prstGeom prst="triangle">
            <a:avLst>
              <a:gd fmla="val 50000" name="adj"/>
            </a:avLst>
          </a:prstGeom>
          <a:solidFill>
            <a:srgbClr val="D6ECFA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9" name="Google Shape;139;p4"/>
          <p:cNvCxnSpPr>
            <a:endCxn id="138" idx="4"/>
          </p:cNvCxnSpPr>
          <p:nvPr/>
        </p:nvCxnSpPr>
        <p:spPr>
          <a:xfrm>
            <a:off x="614879" y="2042884"/>
            <a:ext cx="0" cy="3088200"/>
          </a:xfrm>
          <a:prstGeom prst="straightConnector1">
            <a:avLst/>
          </a:prstGeom>
          <a:noFill/>
          <a:ln cap="flat" cmpd="tri" w="603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40" name="Google Shape;140;p4"/>
          <p:cNvCxnSpPr/>
          <p:nvPr/>
        </p:nvCxnSpPr>
        <p:spPr>
          <a:xfrm>
            <a:off x="614878" y="2042919"/>
            <a:ext cx="5215651" cy="0"/>
          </a:xfrm>
          <a:prstGeom prst="straightConnector1">
            <a:avLst/>
          </a:prstGeom>
          <a:noFill/>
          <a:ln cap="flat" cmpd="sng" w="9525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1" name="Google Shape;141;p4"/>
          <p:cNvSpPr/>
          <p:nvPr/>
        </p:nvSpPr>
        <p:spPr>
          <a:xfrm flipH="1" rot="10800000">
            <a:off x="4907076" y="1694459"/>
            <a:ext cx="1846906" cy="348460"/>
          </a:xfrm>
          <a:prstGeom prst="triangle">
            <a:avLst>
              <a:gd fmla="val 50000" name="adj"/>
            </a:avLst>
          </a:prstGeom>
          <a:solidFill>
            <a:srgbClr val="D6ECFA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9053" y="-1951"/>
            <a:ext cx="12192000" cy="11607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0497" y="224826"/>
            <a:ext cx="831189" cy="773979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5"/>
          <p:cNvSpPr/>
          <p:nvPr/>
        </p:nvSpPr>
        <p:spPr>
          <a:xfrm>
            <a:off x="9265161" y="2379"/>
            <a:ext cx="2917786" cy="3416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uk-UA" sz="1800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Види податків та зборів.</a:t>
            </a:r>
            <a:endParaRPr/>
          </a:p>
        </p:txBody>
      </p:sp>
      <p:sp>
        <p:nvSpPr>
          <p:cNvPr id="149" name="Google Shape;149;p5"/>
          <p:cNvSpPr/>
          <p:nvPr/>
        </p:nvSpPr>
        <p:spPr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5"/>
          <p:cNvSpPr/>
          <p:nvPr/>
        </p:nvSpPr>
        <p:spPr>
          <a:xfrm>
            <a:off x="1181686" y="1576869"/>
            <a:ext cx="1524000" cy="905153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r>
              <a:t/>
            </a:r>
            <a:endParaRPr b="0" i="0" sz="3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None/>
            </a:pPr>
            <a:r>
              <a:rPr b="0" i="0" lang="uk-UA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МИТО</a:t>
            </a:r>
            <a:endParaRPr b="0" i="0" sz="36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1" name="Google Shape;151;p5"/>
          <p:cNvSpPr/>
          <p:nvPr/>
        </p:nvSpPr>
        <p:spPr>
          <a:xfrm>
            <a:off x="483404" y="2482700"/>
            <a:ext cx="3316072" cy="159347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/>
              <a:buNone/>
            </a:pPr>
            <a:r>
              <a:rPr b="0" i="0" lang="uk-UA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стягується з товарів і транспортних засобів при переміщенні їх через митний кордон</a:t>
            </a:r>
            <a:endParaRPr b="0" i="0" sz="20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2" name="Google Shape;152;p5"/>
          <p:cNvSpPr/>
          <p:nvPr/>
        </p:nvSpPr>
        <p:spPr>
          <a:xfrm>
            <a:off x="483404" y="4564580"/>
            <a:ext cx="3397112" cy="13428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/>
              <a:buNone/>
            </a:pPr>
            <a:r>
              <a:rPr b="0" i="0" lang="uk-UA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 захист економічних  інтересів  України,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/>
              <a:buNone/>
            </a:pPr>
            <a:r>
              <a:rPr b="0" i="0" lang="uk-UA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 раціоналізація структури експорту-імпорту</a:t>
            </a:r>
            <a:endParaRPr b="0" i="0" sz="20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3" name="Google Shape;153;p5"/>
          <p:cNvSpPr/>
          <p:nvPr/>
        </p:nvSpPr>
        <p:spPr>
          <a:xfrm>
            <a:off x="9486313" y="1581729"/>
            <a:ext cx="1524000" cy="903443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r>
              <a:t/>
            </a:r>
            <a:endParaRPr b="0" i="0" sz="3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None/>
            </a:pPr>
            <a:r>
              <a:rPr b="0" i="0" lang="uk-UA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ПДВ</a:t>
            </a:r>
            <a:endParaRPr b="0" i="0" sz="36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4" name="Google Shape;154;p5"/>
          <p:cNvSpPr/>
          <p:nvPr/>
        </p:nvSpPr>
        <p:spPr>
          <a:xfrm>
            <a:off x="8522117" y="4564580"/>
            <a:ext cx="3290602" cy="103019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/>
              <a:buNone/>
            </a:pPr>
            <a:r>
              <a:rPr b="0" i="0" lang="uk-UA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 наповнення бюджету (забезпечує </a:t>
            </a:r>
            <a:r>
              <a:rPr lang="uk-UA" sz="2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&gt;50% надходжень)</a:t>
            </a:r>
            <a:endParaRPr b="0" i="0" sz="20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5" name="Google Shape;155;p5"/>
          <p:cNvSpPr/>
          <p:nvPr/>
        </p:nvSpPr>
        <p:spPr>
          <a:xfrm>
            <a:off x="8434490" y="2397353"/>
            <a:ext cx="3401961" cy="159347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/>
              <a:buNone/>
            </a:pPr>
            <a:r>
              <a:rPr b="0" i="0" lang="uk-UA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встановлюється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uk-UA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на всі товари за деякими виключеннями, </a:t>
            </a:r>
            <a:r>
              <a:rPr lang="uk-UA" sz="2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включається до ціни таких товарів (продукції)</a:t>
            </a:r>
            <a:endParaRPr b="0" i="0" sz="20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6" name="Google Shape;156;p5"/>
          <p:cNvSpPr/>
          <p:nvPr/>
        </p:nvSpPr>
        <p:spPr>
          <a:xfrm>
            <a:off x="4925800" y="1622331"/>
            <a:ext cx="2340399" cy="862841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АКЦИЗНИЙ ПОДАТОК</a:t>
            </a:r>
            <a:endParaRPr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7" name="Google Shape;157;p5"/>
          <p:cNvSpPr/>
          <p:nvPr/>
        </p:nvSpPr>
        <p:spPr>
          <a:xfrm>
            <a:off x="3973978" y="2482822"/>
            <a:ext cx="4365523" cy="159045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встановлюється на на обмежений перелік товарів (продукції),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включається до ціни таких товарів (продукції)</a:t>
            </a:r>
            <a:endParaRPr/>
          </a:p>
        </p:txBody>
      </p:sp>
      <p:sp>
        <p:nvSpPr>
          <p:cNvPr id="158" name="Google Shape;158;p5"/>
          <p:cNvSpPr/>
          <p:nvPr/>
        </p:nvSpPr>
        <p:spPr>
          <a:xfrm>
            <a:off x="4058388" y="4499963"/>
            <a:ext cx="4380021" cy="166623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 регулювання споживання окремих видів товарів (продукції)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 перерозподіл доходу від реалізації високорентабельної продукції між підприємством та державою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9" name="Google Shape;159;p5"/>
          <p:cNvSpPr/>
          <p:nvPr/>
        </p:nvSpPr>
        <p:spPr>
          <a:xfrm>
            <a:off x="4237272" y="241816"/>
            <a:ext cx="402225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3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Непрямі податки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5"/>
          <p:cNvSpPr/>
          <p:nvPr/>
        </p:nvSpPr>
        <p:spPr>
          <a:xfrm flipH="1" rot="-5400000">
            <a:off x="5958413" y="-4370486"/>
            <a:ext cx="394783" cy="11344801"/>
          </a:xfrm>
          <a:prstGeom prst="leftBrace">
            <a:avLst>
              <a:gd fmla="val 322222" name="adj1"/>
              <a:gd fmla="val 49452" name="adj2"/>
            </a:avLst>
          </a:prstGeom>
          <a:noFill/>
          <a:ln cap="flat" cmpd="sng" w="19050">
            <a:solidFill>
              <a:srgbClr val="0070C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5"/>
          <p:cNvSpPr/>
          <p:nvPr/>
        </p:nvSpPr>
        <p:spPr>
          <a:xfrm>
            <a:off x="597007" y="4110533"/>
            <a:ext cx="168828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uk-UA" sz="1800" u="sng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призначення:</a:t>
            </a:r>
            <a:endParaRPr/>
          </a:p>
        </p:txBody>
      </p:sp>
      <p:sp>
        <p:nvSpPr>
          <p:cNvPr id="162" name="Google Shape;162;p5"/>
          <p:cNvSpPr/>
          <p:nvPr/>
        </p:nvSpPr>
        <p:spPr>
          <a:xfrm>
            <a:off x="8450757" y="1499306"/>
            <a:ext cx="3402653" cy="4793339"/>
          </a:xfrm>
          <a:prstGeom prst="roundRect">
            <a:avLst>
              <a:gd fmla="val 16089" name="adj"/>
            </a:avLst>
          </a:prstGeom>
          <a:noFill/>
          <a:ln cap="flat" cmpd="sng" w="12700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5"/>
          <p:cNvSpPr/>
          <p:nvPr/>
        </p:nvSpPr>
        <p:spPr>
          <a:xfrm>
            <a:off x="413090" y="1499305"/>
            <a:ext cx="3402653" cy="4793339"/>
          </a:xfrm>
          <a:prstGeom prst="roundRect">
            <a:avLst>
              <a:gd fmla="val 16667" name="adj"/>
            </a:avLst>
          </a:prstGeom>
          <a:noFill/>
          <a:ln cap="flat" cmpd="sng" w="12700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5"/>
          <p:cNvSpPr/>
          <p:nvPr/>
        </p:nvSpPr>
        <p:spPr>
          <a:xfrm>
            <a:off x="3905721" y="1499305"/>
            <a:ext cx="4458189" cy="4793339"/>
          </a:xfrm>
          <a:prstGeom prst="roundRect">
            <a:avLst>
              <a:gd fmla="val 12918" name="adj"/>
            </a:avLst>
          </a:prstGeom>
          <a:noFill/>
          <a:ln cap="flat" cmpd="sng" w="12700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5"/>
          <p:cNvSpPr/>
          <p:nvPr/>
        </p:nvSpPr>
        <p:spPr>
          <a:xfrm>
            <a:off x="8642171" y="4101953"/>
            <a:ext cx="168828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uk-UA" sz="1800" u="sng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призначення:</a:t>
            </a:r>
            <a:endParaRPr/>
          </a:p>
        </p:txBody>
      </p:sp>
      <p:sp>
        <p:nvSpPr>
          <p:cNvPr id="166" name="Google Shape;166;p5"/>
          <p:cNvSpPr/>
          <p:nvPr/>
        </p:nvSpPr>
        <p:spPr>
          <a:xfrm>
            <a:off x="4066973" y="4101953"/>
            <a:ext cx="168828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uk-UA" sz="1800" u="sng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призначення: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Google Shape;17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1952"/>
            <a:ext cx="12192000" cy="1734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0497" y="224826"/>
            <a:ext cx="831189" cy="773979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6"/>
          <p:cNvSpPr/>
          <p:nvPr/>
        </p:nvSpPr>
        <p:spPr>
          <a:xfrm>
            <a:off x="9274214" y="-308"/>
            <a:ext cx="2917786" cy="3416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uk-UA" sz="1800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Види податків та зборів.</a:t>
            </a:r>
            <a:endParaRPr/>
          </a:p>
        </p:txBody>
      </p:sp>
      <p:sp>
        <p:nvSpPr>
          <p:cNvPr id="174" name="Google Shape;174;p6"/>
          <p:cNvSpPr/>
          <p:nvPr/>
        </p:nvSpPr>
        <p:spPr>
          <a:xfrm>
            <a:off x="152400" y="742336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6"/>
          <p:cNvSpPr/>
          <p:nvPr/>
        </p:nvSpPr>
        <p:spPr>
          <a:xfrm>
            <a:off x="1340489" y="491817"/>
            <a:ext cx="9284879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3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За правом збору та управління податками їх розділяють на</a:t>
            </a:r>
            <a:endParaRPr b="1" sz="3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6" name="Google Shape;176;p6"/>
          <p:cNvSpPr/>
          <p:nvPr/>
        </p:nvSpPr>
        <p:spPr>
          <a:xfrm>
            <a:off x="875070" y="2146997"/>
            <a:ext cx="11070185" cy="1631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765550" lvl="0" marL="376555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2700" u="sng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Загальнодержавні</a:t>
            </a:r>
            <a:r>
              <a:rPr lang="uk-UA" sz="2700" u="sng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</a:t>
            </a:r>
            <a:endParaRPr sz="27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3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 збираються центральним урядом або державними органами на рівні країни або держави;</a:t>
            </a:r>
            <a:endParaRPr sz="1300"/>
          </a:p>
          <a:p>
            <a:pPr indent="-3765550" lvl="0" marL="376555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3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 ставки та правила встановлюються на рівні всієї країни.</a:t>
            </a:r>
            <a:endParaRPr sz="23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7" name="Google Shape;177;p6"/>
          <p:cNvSpPr/>
          <p:nvPr/>
        </p:nvSpPr>
        <p:spPr>
          <a:xfrm>
            <a:off x="875069" y="4066956"/>
            <a:ext cx="11070187" cy="2369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854450" lvl="0" marL="38544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2700" u="sng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Місцеві</a:t>
            </a:r>
            <a:endParaRPr sz="1300"/>
          </a:p>
          <a:p>
            <a:pPr indent="-3854450" lvl="0" marL="38544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3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 </a:t>
            </a:r>
            <a:r>
              <a:rPr lang="uk-UA" sz="23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збираються місцевими органами влади;</a:t>
            </a:r>
            <a:endParaRPr sz="13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3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 використовуються для фінансування потреб конкретного регіону чи місцевих проектів;</a:t>
            </a:r>
            <a:endParaRPr sz="13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3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 ставки та правила збору встановлюють місцеві органи влади в межах закону.</a:t>
            </a:r>
            <a:endParaRPr sz="23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8" name="Google Shape;178;p6"/>
          <p:cNvSpPr/>
          <p:nvPr/>
        </p:nvSpPr>
        <p:spPr>
          <a:xfrm rot="5400000">
            <a:off x="334743" y="2334142"/>
            <a:ext cx="711484" cy="151212"/>
          </a:xfrm>
          <a:prstGeom prst="triangle">
            <a:avLst>
              <a:gd fmla="val 50000" name="adj"/>
            </a:avLst>
          </a:prstGeom>
          <a:solidFill>
            <a:srgbClr val="D6ECFA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6"/>
          <p:cNvSpPr/>
          <p:nvPr/>
        </p:nvSpPr>
        <p:spPr>
          <a:xfrm rot="5400000">
            <a:off x="334743" y="4235282"/>
            <a:ext cx="711484" cy="151212"/>
          </a:xfrm>
          <a:prstGeom prst="triangle">
            <a:avLst>
              <a:gd fmla="val 50000" name="adj"/>
            </a:avLst>
          </a:prstGeom>
          <a:solidFill>
            <a:srgbClr val="D6ECFA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0" name="Google Shape;180;p6"/>
          <p:cNvCxnSpPr>
            <a:endCxn id="179" idx="4"/>
          </p:cNvCxnSpPr>
          <p:nvPr/>
        </p:nvCxnSpPr>
        <p:spPr>
          <a:xfrm>
            <a:off x="614879" y="2039530"/>
            <a:ext cx="0" cy="2627100"/>
          </a:xfrm>
          <a:prstGeom prst="straightConnector1">
            <a:avLst/>
          </a:prstGeom>
          <a:noFill/>
          <a:ln cap="flat" cmpd="tri" w="603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81" name="Google Shape;181;p6"/>
          <p:cNvCxnSpPr/>
          <p:nvPr/>
        </p:nvCxnSpPr>
        <p:spPr>
          <a:xfrm>
            <a:off x="614878" y="2042919"/>
            <a:ext cx="5215651" cy="0"/>
          </a:xfrm>
          <a:prstGeom prst="straightConnector1">
            <a:avLst/>
          </a:prstGeom>
          <a:noFill/>
          <a:ln cap="flat" cmpd="sng" w="9525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82" name="Google Shape;182;p6"/>
          <p:cNvSpPr/>
          <p:nvPr/>
        </p:nvSpPr>
        <p:spPr>
          <a:xfrm flipH="1" rot="10800000">
            <a:off x="4907076" y="1694459"/>
            <a:ext cx="1846906" cy="348460"/>
          </a:xfrm>
          <a:prstGeom prst="triangle">
            <a:avLst>
              <a:gd fmla="val 50000" name="adj"/>
            </a:avLst>
          </a:prstGeom>
          <a:solidFill>
            <a:srgbClr val="D6ECFA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" name="Google Shape;187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11004"/>
            <a:ext cx="12192000" cy="12593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Google Shape;188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0497" y="224826"/>
            <a:ext cx="831189" cy="773979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7"/>
          <p:cNvSpPr/>
          <p:nvPr/>
        </p:nvSpPr>
        <p:spPr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7"/>
          <p:cNvSpPr/>
          <p:nvPr/>
        </p:nvSpPr>
        <p:spPr>
          <a:xfrm>
            <a:off x="6466908" y="780067"/>
            <a:ext cx="555953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u="sng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https://zakon.rada.gov.ua/laws/show/2755-17#Text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1" name="Google Shape;191;p7"/>
          <p:cNvSpPr/>
          <p:nvPr/>
        </p:nvSpPr>
        <p:spPr>
          <a:xfrm>
            <a:off x="2685403" y="263315"/>
            <a:ext cx="652133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3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Податковий кодекс України </a:t>
            </a:r>
            <a:endParaRPr b="1" sz="3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2" name="Google Shape;192;p7"/>
          <p:cNvSpPr/>
          <p:nvPr/>
        </p:nvSpPr>
        <p:spPr>
          <a:xfrm>
            <a:off x="7853069" y="-2647"/>
            <a:ext cx="4335867" cy="3416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uk-UA" sz="1800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Законодавча база щодо оподаткування.</a:t>
            </a:r>
            <a:endParaRPr i="1" sz="1800">
              <a:solidFill>
                <a:srgbClr val="7F7F7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3" name="Google Shape;193;p7"/>
          <p:cNvSpPr/>
          <p:nvPr/>
        </p:nvSpPr>
        <p:spPr>
          <a:xfrm>
            <a:off x="430511" y="1432761"/>
            <a:ext cx="5161002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регулює відносини, що виникають у сфері справляння податків і зборів, зокрема:</a:t>
            </a:r>
            <a:endParaRPr/>
          </a:p>
        </p:txBody>
      </p:sp>
      <p:sp>
        <p:nvSpPr>
          <p:cNvPr id="194" name="Google Shape;194;p7"/>
          <p:cNvSpPr/>
          <p:nvPr/>
        </p:nvSpPr>
        <p:spPr>
          <a:xfrm>
            <a:off x="249306" y="2742702"/>
            <a:ext cx="5532062" cy="3631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 визначає вичерпний перелік податків та зборів, що справляються в Україні,</a:t>
            </a:r>
            <a:endParaRPr/>
          </a:p>
          <a:p>
            <a:pPr indent="0" lvl="0" marL="0" marR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 порядок адміністрування податків та зборів,</a:t>
            </a:r>
            <a:endParaRPr/>
          </a:p>
          <a:p>
            <a:pPr indent="0" lvl="0" marL="0" marR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 платників податків та зборів, їх права та обов’язки,</a:t>
            </a:r>
            <a:endParaRPr/>
          </a:p>
          <a:p>
            <a:pPr indent="0" lvl="0" marL="0" marR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 компетенцію контролюючих органів,</a:t>
            </a:r>
            <a:endParaRPr/>
          </a:p>
          <a:p>
            <a:pPr indent="0" lvl="0" marL="0" marR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 повноваження і обов’язки їх посадових осіб під час адміністрування податків та зборів,</a:t>
            </a:r>
            <a:endParaRPr/>
          </a:p>
          <a:p>
            <a:pPr indent="0" lvl="0" marL="0" marR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 відповідальність за порушення податкового законодавства.</a:t>
            </a:r>
            <a:endParaRPr/>
          </a:p>
        </p:txBody>
      </p:sp>
      <p:sp>
        <p:nvSpPr>
          <p:cNvPr id="195" name="Google Shape;195;p7"/>
          <p:cNvSpPr/>
          <p:nvPr/>
        </p:nvSpPr>
        <p:spPr>
          <a:xfrm>
            <a:off x="5958089" y="1313987"/>
            <a:ext cx="6097592" cy="55015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Розділ I. Загальні положення (Ст. 1 – 39)</a:t>
            </a:r>
            <a:endParaRPr/>
          </a:p>
          <a:p>
            <a:pPr indent="0" lvl="0" marL="0" marR="0" rtl="0" algn="l">
              <a:spcBef>
                <a:spcPts val="3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Розділ II. Адміністрування податків, зборів, платежів (Ст. 40 – 132)</a:t>
            </a:r>
            <a:endParaRPr/>
          </a:p>
          <a:p>
            <a:pPr indent="0" lvl="0" marL="0" marR="0" rtl="0" algn="l">
              <a:spcBef>
                <a:spcPts val="3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Розділ III. Податок на прибуток підприємств (Ст. 133 – 142)</a:t>
            </a:r>
            <a:endParaRPr/>
          </a:p>
          <a:p>
            <a:pPr indent="0" lvl="0" marL="0" marR="0" rtl="0" algn="l">
              <a:spcBef>
                <a:spcPts val="3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Розділ IV. Податок на доходи фізичних осіб (Ст. 162 – 179)</a:t>
            </a:r>
            <a:endParaRPr/>
          </a:p>
          <a:p>
            <a:pPr indent="0" lvl="0" marL="0" marR="0" rtl="0" algn="l">
              <a:spcBef>
                <a:spcPts val="3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Розділ V. Податок на додану вартість (Ст. 180 – 211)</a:t>
            </a:r>
            <a:endParaRPr/>
          </a:p>
          <a:p>
            <a:pPr indent="0" lvl="0" marL="0" marR="0" rtl="0" algn="l">
              <a:spcBef>
                <a:spcPts val="3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Розділ VI. Акцизний податок (Ст. 212 – 233)</a:t>
            </a:r>
            <a:endParaRPr/>
          </a:p>
          <a:p>
            <a:pPr indent="0" lvl="0" marL="0" marR="0" rtl="0" algn="l">
              <a:spcBef>
                <a:spcPts val="3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Розділ VIII. Екологічний податок (Ст. 240 – 250)</a:t>
            </a:r>
            <a:endParaRPr/>
          </a:p>
          <a:p>
            <a:pPr indent="0" lvl="0" marL="0" marR="0" rtl="0" algn="l">
              <a:spcBef>
                <a:spcPts val="3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Розділ IX. Рентна плата (Ст. 251 – 258)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spcBef>
                <a:spcPts val="3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Розділ XII. Податок на майно (Ст. 265 – 289)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spcBef>
                <a:spcPts val="3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Розділ XIV. Спеціальні податкові режими (спрощена система оподаткування (Ст. 291 – 300)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spcBef>
                <a:spcPts val="3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Розділ XVIII. Особливості оподаткування платників податків в умовах дії угоди про розподіл продукції (Ст. 335 – 346)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spcBef>
                <a:spcPts val="3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Розділ XIX. Прикінцеві положення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7"/>
          <p:cNvSpPr/>
          <p:nvPr/>
        </p:nvSpPr>
        <p:spPr>
          <a:xfrm>
            <a:off x="5928593" y="1283195"/>
            <a:ext cx="290052" cy="5482862"/>
          </a:xfrm>
          <a:prstGeom prst="leftBracket">
            <a:avLst>
              <a:gd fmla="val 8333" name="adj"/>
            </a:avLst>
          </a:prstGeom>
          <a:noFill/>
          <a:ln cap="flat" cmpd="sng" w="19050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7"/>
          <p:cNvSpPr/>
          <p:nvPr/>
        </p:nvSpPr>
        <p:spPr>
          <a:xfrm flipH="1">
            <a:off x="11736391" y="1283195"/>
            <a:ext cx="290052" cy="5482862"/>
          </a:xfrm>
          <a:prstGeom prst="leftBracket">
            <a:avLst>
              <a:gd fmla="val 8333" name="adj"/>
            </a:avLst>
          </a:prstGeom>
          <a:noFill/>
          <a:ln cap="flat" cmpd="sng" w="19050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" name="Google Shape;202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1952"/>
            <a:ext cx="12192000" cy="162943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Google Shape;203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0497" y="224826"/>
            <a:ext cx="831189" cy="773979"/>
          </a:xfrm>
          <a:prstGeom prst="rect">
            <a:avLst/>
          </a:prstGeom>
          <a:noFill/>
          <a:ln>
            <a:noFill/>
          </a:ln>
        </p:spPr>
      </p:pic>
      <p:sp>
        <p:nvSpPr>
          <p:cNvPr id="204" name="Google Shape;204;p8"/>
          <p:cNvSpPr/>
          <p:nvPr/>
        </p:nvSpPr>
        <p:spPr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8"/>
          <p:cNvSpPr/>
          <p:nvPr/>
        </p:nvSpPr>
        <p:spPr>
          <a:xfrm>
            <a:off x="3186849" y="293720"/>
            <a:ext cx="561884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3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Митний кодекс України </a:t>
            </a:r>
            <a:endParaRPr b="1" sz="3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06" name="Google Shape;206;p8"/>
          <p:cNvSpPr/>
          <p:nvPr/>
        </p:nvSpPr>
        <p:spPr>
          <a:xfrm>
            <a:off x="7853069" y="-2647"/>
            <a:ext cx="4335867" cy="3416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uk-UA" sz="1800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Законодавча база щодо оподаткування.</a:t>
            </a:r>
            <a:endParaRPr i="1" sz="1800">
              <a:solidFill>
                <a:srgbClr val="7F7F7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7" name="Google Shape;207;p8"/>
          <p:cNvSpPr/>
          <p:nvPr/>
        </p:nvSpPr>
        <p:spPr>
          <a:xfrm>
            <a:off x="6248400" y="1058569"/>
            <a:ext cx="578395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u="sng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https://zakon.rada.gov.ua/laws/show/4495-17#n2269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08" name="Google Shape;208;p8"/>
          <p:cNvSpPr/>
          <p:nvPr/>
        </p:nvSpPr>
        <p:spPr>
          <a:xfrm>
            <a:off x="350497" y="2550870"/>
            <a:ext cx="4916129" cy="32316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Встановлює серед іншого: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 застосування механізмів тарифного і нетарифного регулювання зовнішньоекономічної діяльності,</a:t>
            </a:r>
            <a:endParaRPr/>
          </a:p>
          <a:p>
            <a:pPr indent="0" lvl="0" marL="0" marR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 справляння митних платежів, ведення митної статистики, обмін митною інформацією,</a:t>
            </a:r>
            <a:endParaRPr/>
          </a:p>
          <a:p>
            <a:pPr indent="0" lvl="0" marL="0" marR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 ведення Української класифікації товарів зовнішньоекономічної діяльності</a:t>
            </a:r>
            <a:endParaRPr/>
          </a:p>
        </p:txBody>
      </p:sp>
      <p:sp>
        <p:nvSpPr>
          <p:cNvPr id="209" name="Google Shape;209;p8"/>
          <p:cNvSpPr/>
          <p:nvPr/>
        </p:nvSpPr>
        <p:spPr>
          <a:xfrm>
            <a:off x="6416545" y="3017333"/>
            <a:ext cx="5195352" cy="22159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Розділ IX Митні платежі</a:t>
            </a:r>
            <a:endParaRPr/>
          </a:p>
          <a:p>
            <a:pPr indent="0" lvl="0" marL="0" marR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Глава 41. Загальні положення щодо митних платежів (Ст. 270) </a:t>
            </a:r>
            <a:endParaRPr/>
          </a:p>
          <a:p>
            <a:pPr indent="0" lvl="0" marL="0" marR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Глава 42. Мито (Ст. 271 – 288) </a:t>
            </a:r>
            <a:endParaRPr/>
          </a:p>
          <a:p>
            <a:pPr indent="0" lvl="0" marL="0" marR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Глава 43. Справляння митних платежів (Ст. 289 – 304) 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0" name="Google Shape;210;p8"/>
          <p:cNvSpPr/>
          <p:nvPr/>
        </p:nvSpPr>
        <p:spPr>
          <a:xfrm>
            <a:off x="6271519" y="2550870"/>
            <a:ext cx="290052" cy="3205307"/>
          </a:xfrm>
          <a:prstGeom prst="leftBracket">
            <a:avLst>
              <a:gd fmla="val 8333" name="adj"/>
            </a:avLst>
          </a:prstGeom>
          <a:noFill/>
          <a:ln cap="flat" cmpd="sng" w="19050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8"/>
          <p:cNvSpPr/>
          <p:nvPr/>
        </p:nvSpPr>
        <p:spPr>
          <a:xfrm flipH="1">
            <a:off x="11712808" y="2522674"/>
            <a:ext cx="290052" cy="3205307"/>
          </a:xfrm>
          <a:prstGeom prst="leftBracket">
            <a:avLst>
              <a:gd fmla="val 8333" name="adj"/>
            </a:avLst>
          </a:prstGeom>
          <a:noFill/>
          <a:ln cap="flat" cmpd="sng" w="19050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" name="Google Shape;216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1952"/>
            <a:ext cx="12192000" cy="215388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" name="Google Shape;217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0497" y="224826"/>
            <a:ext cx="831189" cy="773979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p9"/>
          <p:cNvSpPr/>
          <p:nvPr/>
        </p:nvSpPr>
        <p:spPr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9"/>
          <p:cNvSpPr/>
          <p:nvPr/>
        </p:nvSpPr>
        <p:spPr>
          <a:xfrm>
            <a:off x="1691147" y="0"/>
            <a:ext cx="8455742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2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Закон України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2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Про збір та облік єдиного внеску на загальнообов'язкове державне соціальне страхування</a:t>
            </a:r>
            <a:endParaRPr b="1" sz="2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0" name="Google Shape;220;p9"/>
          <p:cNvSpPr/>
          <p:nvPr/>
        </p:nvSpPr>
        <p:spPr>
          <a:xfrm>
            <a:off x="7853069" y="-2647"/>
            <a:ext cx="4335867" cy="3416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uk-UA" sz="1800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Законодавча база щодо оподаткування.</a:t>
            </a:r>
            <a:endParaRPr i="1" sz="1800">
              <a:solidFill>
                <a:srgbClr val="7F7F7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1" name="Google Shape;221;p9"/>
          <p:cNvSpPr/>
          <p:nvPr/>
        </p:nvSpPr>
        <p:spPr>
          <a:xfrm>
            <a:off x="6191939" y="1728287"/>
            <a:ext cx="564609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u="sng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https://zakon.rada.gov.ua/laws/show/2464-17#n347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2" name="Google Shape;222;p9"/>
          <p:cNvSpPr/>
          <p:nvPr/>
        </p:nvSpPr>
        <p:spPr>
          <a:xfrm>
            <a:off x="350497" y="2797644"/>
            <a:ext cx="4611330" cy="3170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Визначає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 правові та організаційні засади забезпечення збору та обліку єдиного внеску на загальнообов'язкове державне соціальне страхування,</a:t>
            </a:r>
            <a:endParaRPr/>
          </a:p>
          <a:p>
            <a:pPr indent="0" lvl="0" marL="0" marR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 умови та порядок його нарахування і сплати,</a:t>
            </a:r>
            <a:endParaRPr/>
          </a:p>
          <a:p>
            <a:pPr indent="0" lvl="0" marL="0" marR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 повноваження органу, що здійснює його збір та ведення обліку.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3" name="Google Shape;223;p9"/>
          <p:cNvSpPr/>
          <p:nvPr/>
        </p:nvSpPr>
        <p:spPr>
          <a:xfrm>
            <a:off x="5378246" y="2192593"/>
            <a:ext cx="6608867" cy="45243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Розділ I. Загальні положення (Ст. 1 – 3)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Розділ II. Платники єдиного внеску, їх права та обов'язки (Ст. 4 – 6)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Розділ III. Порядок нарахування, обчислення і сплати єдиного внеску. розмір єдиного внеску (Ст. 7 – 11)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Розділ IV. Повноваження податкових органів, пенсійного фонду щодо збору та обліку єдиного внеску (Ст. 12 – 14)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Розділ V. Державний реєстр загальнообов'язкового державного соціального страхування (Ст. 16 – 22)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Розділ VI. Повноваження податкових органів, пенсійного фонду та фонду загальнообов’язкового державного соціального страхування України на випадок безробіття у сфері збору та обліку єдиного внеску. відповідальність за порушення законодавства про збір та ведення обліку єдиного внеску (Ст. 23 – 26)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Розділ VIII. Прикінцеві та перехідні положення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4" name="Google Shape;224;p9"/>
          <p:cNvSpPr/>
          <p:nvPr/>
        </p:nvSpPr>
        <p:spPr>
          <a:xfrm flipH="1">
            <a:off x="11697061" y="2250019"/>
            <a:ext cx="290052" cy="4391122"/>
          </a:xfrm>
          <a:prstGeom prst="leftBracket">
            <a:avLst>
              <a:gd fmla="val 8333" name="adj"/>
            </a:avLst>
          </a:prstGeom>
          <a:noFill/>
          <a:ln cap="flat" cmpd="sng" w="19050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9"/>
          <p:cNvSpPr/>
          <p:nvPr/>
        </p:nvSpPr>
        <p:spPr>
          <a:xfrm>
            <a:off x="5088194" y="2259189"/>
            <a:ext cx="290052" cy="4391122"/>
          </a:xfrm>
          <a:prstGeom prst="leftBracket">
            <a:avLst>
              <a:gd fmla="val 8333" name="adj"/>
            </a:avLst>
          </a:prstGeom>
          <a:noFill/>
          <a:ln cap="flat" cmpd="sng" w="19050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2024-02-21T14:59:18Z</dcterms:created>
  <dc:creator>User1</dc:creator>
</cp:coreProperties>
</file>