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gvsP3QnSDfo2VzpYeGzNd1cOvE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A758EEA-D2A5-46A9-AC57-B2A587816C81}">
  <a:tblStyle styleId="{0A758EEA-D2A5-46A9-AC57-B2A587816C8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об'є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7" name="Google Shape;27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9" name="Google Shape;29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озділу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'єкти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з підписом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ображення з підписом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1588770" y="611816"/>
            <a:ext cx="68580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None/>
            </a:pPr>
            <a:r>
              <a:rPr b="1" i="1" lang="uk-UA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Маркетинг у власній справі</a:t>
            </a:r>
            <a:endParaRPr b="1" i="1" sz="28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709928" y="1820447"/>
            <a:ext cx="6858000" cy="1827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Arial"/>
              <a:buNone/>
            </a:pPr>
            <a:r>
              <a:rPr b="1" i="1" lang="uk-UA" sz="40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1. </a:t>
            </a:r>
            <a:r>
              <a:rPr b="1" i="0" lang="uk-UA" sz="3600" u="none" cap="none" strike="noStrik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Оцінка конкурентного середовища власного бізнесу</a:t>
            </a:r>
            <a:endParaRPr b="1" i="0" sz="3600" u="none" cap="none" strike="noStrik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1" sz="3600" u="none" cap="none" strike="noStrik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440180" y="3819935"/>
            <a:ext cx="6858000" cy="343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None/>
            </a:pPr>
            <a:r>
              <a:rPr b="1" i="1" lang="uk-UA" sz="40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План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uk-UA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1 . </a:t>
            </a: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Сутність конкуренції. 5 конкурентних сил за Портером. Конкурентні стратегії 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uk-UA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Порівняльний аналіз конкурентів. Визначення своїх конкурентних переваг</a:t>
            </a:r>
            <a:r>
              <a:rPr b="0" i="0" lang="uk-UA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1" sz="40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1" sz="3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"/>
          <p:cNvSpPr txBox="1"/>
          <p:nvPr>
            <p:ph type="title"/>
          </p:nvPr>
        </p:nvSpPr>
        <p:spPr>
          <a:xfrm>
            <a:off x="1227550" y="707366"/>
            <a:ext cx="7826714" cy="10179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Загальні переваги конкурентних стратегій М. Портера</a:t>
            </a:r>
            <a:br>
              <a:rPr lang="uk-UA"/>
            </a:br>
            <a:endParaRPr/>
          </a:p>
        </p:txBody>
      </p:sp>
      <p:pic>
        <p:nvPicPr>
          <p:cNvPr id="184" name="Google Shape;18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27550" y="1804019"/>
            <a:ext cx="6933037" cy="4018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 txBox="1"/>
          <p:nvPr>
            <p:ph type="title"/>
          </p:nvPr>
        </p:nvSpPr>
        <p:spPr>
          <a:xfrm>
            <a:off x="1259632" y="274638"/>
            <a:ext cx="742716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uk-UA" sz="3600">
                <a:latin typeface="Times New Roman"/>
                <a:ea typeface="Times New Roman"/>
                <a:cs typeface="Times New Roman"/>
                <a:sym typeface="Times New Roman"/>
              </a:rPr>
              <a:t>Інформація для аналізу конкурентів</a:t>
            </a:r>
            <a:endParaRPr b="1"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11"/>
          <p:cNvSpPr txBox="1"/>
          <p:nvPr>
            <p:ph idx="1" type="body"/>
          </p:nvPr>
        </p:nvSpPr>
        <p:spPr>
          <a:xfrm flipH="1">
            <a:off x="367204" y="1380225"/>
            <a:ext cx="4053340" cy="4606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0" lang="uk-UA" sz="2400" u="sng">
                <a:latin typeface="Times New Roman"/>
                <a:ea typeface="Times New Roman"/>
                <a:cs typeface="Times New Roman"/>
                <a:sym typeface="Times New Roman"/>
              </a:rPr>
              <a:t>Кількісна інформація</a:t>
            </a:r>
            <a:endParaRPr b="0" sz="2400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11"/>
          <p:cNvSpPr txBox="1"/>
          <p:nvPr>
            <p:ph idx="2" type="body"/>
          </p:nvPr>
        </p:nvSpPr>
        <p:spPr>
          <a:xfrm>
            <a:off x="444843" y="2018581"/>
            <a:ext cx="4053339" cy="4171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uk-UA" sz="1800">
                <a:latin typeface="Times New Roman"/>
                <a:ea typeface="Times New Roman"/>
                <a:cs typeface="Times New Roman"/>
                <a:sym typeface="Times New Roman"/>
              </a:rPr>
              <a:t>обсяг продажу; частка ринку; рентабельність; керівники підприємства; наявність і розміри філіальної мережі; перелік основних видів товарів і/або послуг тощо</a:t>
            </a:r>
            <a:endParaRPr/>
          </a:p>
        </p:txBody>
      </p:sp>
      <p:sp>
        <p:nvSpPr>
          <p:cNvPr id="192" name="Google Shape;192;p11"/>
          <p:cNvSpPr txBox="1"/>
          <p:nvPr>
            <p:ph idx="3" type="body"/>
          </p:nvPr>
        </p:nvSpPr>
        <p:spPr>
          <a:xfrm>
            <a:off x="4594644" y="1311215"/>
            <a:ext cx="4057649" cy="521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0" lang="uk-UA" sz="2400" u="sng">
                <a:latin typeface="Times New Roman"/>
                <a:ea typeface="Times New Roman"/>
                <a:cs typeface="Times New Roman"/>
                <a:sym typeface="Times New Roman"/>
              </a:rPr>
              <a:t>Якісна інформація</a:t>
            </a:r>
            <a:endParaRPr b="0" sz="2400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11"/>
          <p:cNvSpPr txBox="1"/>
          <p:nvPr>
            <p:ph idx="4" type="body"/>
          </p:nvPr>
        </p:nvSpPr>
        <p:spPr>
          <a:xfrm>
            <a:off x="4629150" y="1984075"/>
            <a:ext cx="4057649" cy="4205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uk-UA" sz="1800">
                <a:latin typeface="Times New Roman"/>
                <a:ea typeface="Times New Roman"/>
                <a:cs typeface="Times New Roman"/>
                <a:sym typeface="Times New Roman"/>
              </a:rPr>
              <a:t>репутація конкурентів; ефективність продуктової стратегії; цінова стратегія; збутова стратегія; комунікаційна стратегія; організація маркетингу;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uk-UA" sz="1800">
                <a:latin typeface="Times New Roman"/>
                <a:ea typeface="Times New Roman"/>
                <a:cs typeface="Times New Roman"/>
                <a:sym typeface="Times New Roman"/>
              </a:rPr>
              <a:t> рівень обслуговування споживачів.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Google Shape;198;p12"/>
          <p:cNvGraphicFramePr/>
          <p:nvPr/>
        </p:nvGraphicFramePr>
        <p:xfrm>
          <a:off x="251520" y="836712"/>
          <a:ext cx="3000000" cy="3000000"/>
        </p:xfrm>
        <a:graphic>
          <a:graphicData uri="http://schemas.openxmlformats.org/drawingml/2006/table">
            <a:tbl>
              <a:tblPr bandCol="1" bandRow="1" firstCol="1" firstRow="1" lastCol="1" lastRow="1">
                <a:noFill/>
                <a:tableStyleId>{0A758EEA-D2A5-46A9-AC57-B2A587816C81}</a:tableStyleId>
              </a:tblPr>
              <a:tblGrid>
                <a:gridCol w="1967325"/>
                <a:gridCol w="2416325"/>
                <a:gridCol w="1160975"/>
                <a:gridCol w="1621300"/>
                <a:gridCol w="1475050"/>
              </a:tblGrid>
              <a:tr h="8527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Фактори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успіху бізнесу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Максимальна кількість балів за 10-бальною шкалою по обраних факторах для  цільового сегменту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Оцінка власного  бізнесу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Оцінка конкурентів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hMerge="1"/>
              </a:tr>
              <a:tr h="1019500">
                <a:tc vMerge="1"/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Конкурент 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Конкурент 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50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 Ціна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6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 Асортимент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448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 Якість товарів</a:t>
                      </a:r>
                      <a:endParaRPr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456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 Місцезнаходження</a:t>
                      </a:r>
                      <a:endParaRPr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9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5.Рекламна кампанія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6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6.Досвід роботи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846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7.Продаж товарів у кредит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1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……………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-UA"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Всього</a:t>
                      </a:r>
                      <a:endParaRPr b="1"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199" name="Google Shape;199;p12"/>
          <p:cNvSpPr txBox="1"/>
          <p:nvPr>
            <p:ph type="title"/>
          </p:nvPr>
        </p:nvSpPr>
        <p:spPr>
          <a:xfrm>
            <a:off x="1187624" y="423"/>
            <a:ext cx="7963223" cy="70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i="0" lang="uk-UA" sz="4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Порівняльний аналіз конкурентів</a:t>
            </a:r>
            <a:r>
              <a:rPr i="0" lang="uk-UA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</a:t>
            </a:r>
            <a:endParaRPr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b="1" lang="uk-UA" sz="4000">
                <a:latin typeface="Times New Roman"/>
                <a:ea typeface="Times New Roman"/>
                <a:cs typeface="Times New Roman"/>
                <a:sym typeface="Times New Roman"/>
              </a:rPr>
              <a:t>Конкуренція</a:t>
            </a:r>
            <a:endParaRPr b="1"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2800">
                <a:latin typeface="Times New Roman"/>
                <a:ea typeface="Times New Roman"/>
                <a:cs typeface="Times New Roman"/>
                <a:sym typeface="Times New Roman"/>
              </a:rPr>
              <a:t>Конкуренція (від латинського "конкурро" - зіштовхуюсь)</a:t>
            </a:r>
            <a:r>
              <a:rPr lang="uk-UA" sz="2800">
                <a:latin typeface="Times New Roman"/>
                <a:ea typeface="Times New Roman"/>
                <a:cs typeface="Times New Roman"/>
                <a:sym typeface="Times New Roman"/>
              </a:rPr>
              <a:t> означає суперництво між учасниками ринкового господарства за найвигідніші умови виробництва, продажу і купівлі товарів. 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1187624" y="274638"/>
            <a:ext cx="7499176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5 конкурентних сил за М.Портером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580" y="1742536"/>
            <a:ext cx="7964846" cy="37352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1259632" y="274638"/>
            <a:ext cx="742716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Конкурентні сили за М.Портером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04" name="Google Shape;104;p4"/>
          <p:cNvGrpSpPr/>
          <p:nvPr/>
        </p:nvGrpSpPr>
        <p:grpSpPr>
          <a:xfrm>
            <a:off x="852488" y="1608782"/>
            <a:ext cx="7823199" cy="4567535"/>
            <a:chOff x="0" y="2232"/>
            <a:chExt cx="7823199" cy="4567535"/>
          </a:xfrm>
        </p:grpSpPr>
        <p:sp>
          <p:nvSpPr>
            <p:cNvPr id="105" name="Google Shape;105;p4"/>
            <p:cNvSpPr/>
            <p:nvPr/>
          </p:nvSpPr>
          <p:spPr>
            <a:xfrm rot="5400000">
              <a:off x="4730416" y="-1764492"/>
              <a:ext cx="1178718" cy="5006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4"/>
            <p:cNvSpPr txBox="1"/>
            <p:nvPr/>
          </p:nvSpPr>
          <p:spPr>
            <a:xfrm>
              <a:off x="2816351" y="207113"/>
              <a:ext cx="4949308" cy="10636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50" spcFirstLastPara="1" rIns="247650" wrap="square" tIns="1238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фактори впливу: ціна, новий товар, розширений асортимент, технічні нововведення, сервіс, стилі, гарантії.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0" y="2232"/>
              <a:ext cx="2816352" cy="1473398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4"/>
            <p:cNvSpPr txBox="1"/>
            <p:nvPr/>
          </p:nvSpPr>
          <p:spPr>
            <a:xfrm>
              <a:off x="71925" y="74157"/>
              <a:ext cx="2672502" cy="13295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137150" spcFirstLastPara="1" rIns="137150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3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Існуючі конкуренти</a:t>
              </a:r>
              <a:endParaRPr b="0" i="0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 rot="5400000">
              <a:off x="4730416" y="-217424"/>
              <a:ext cx="1178718" cy="5006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4"/>
            <p:cNvSpPr txBox="1"/>
            <p:nvPr/>
          </p:nvSpPr>
          <p:spPr>
            <a:xfrm>
              <a:off x="2816351" y="1754181"/>
              <a:ext cx="4949308" cy="10636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50" spcFirstLastPara="1" rIns="247650" wrap="square" tIns="1238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фактори впливу: наявності бар'єрів для входу на ринок; очікувана  реакція фірм на вхід у галузь.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0" y="1549300"/>
              <a:ext cx="2816352" cy="1473398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 txBox="1"/>
            <p:nvPr/>
          </p:nvSpPr>
          <p:spPr>
            <a:xfrm>
              <a:off x="71925" y="1621225"/>
              <a:ext cx="2672502" cy="13295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137150" spcFirstLastPara="1" rIns="137150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3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Потенційні конкуренти</a:t>
              </a:r>
              <a:endParaRPr b="0" i="0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 rot="5400000">
              <a:off x="4730416" y="1329644"/>
              <a:ext cx="1178718" cy="5006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4"/>
            <p:cNvSpPr txBox="1"/>
            <p:nvPr/>
          </p:nvSpPr>
          <p:spPr>
            <a:xfrm>
              <a:off x="2816351" y="3301249"/>
              <a:ext cx="4949308" cy="10636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50" spcFirstLastPara="1" rIns="247650" wrap="square" tIns="1238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Фактори впливу: ціна товару-замінника, його якість, зовнішній вигляд, вартість "переключення " на товар-замінник. 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0" y="3096369"/>
              <a:ext cx="2816352" cy="1473398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 txBox="1"/>
            <p:nvPr/>
          </p:nvSpPr>
          <p:spPr>
            <a:xfrm>
              <a:off x="71925" y="3168294"/>
              <a:ext cx="2672502" cy="13295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137150" spcFirstLastPara="1" rIns="137150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3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Товари-замінники</a:t>
              </a:r>
              <a:endParaRPr b="0" i="0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/>
          <p:nvPr>
            <p:ph type="title"/>
          </p:nvPr>
        </p:nvSpPr>
        <p:spPr>
          <a:xfrm>
            <a:off x="1187624" y="274638"/>
            <a:ext cx="7499176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Конкурентні сили за М.Портером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22" name="Google Shape;122;p5"/>
          <p:cNvGrpSpPr/>
          <p:nvPr/>
        </p:nvGrpSpPr>
        <p:grpSpPr>
          <a:xfrm>
            <a:off x="852488" y="1606605"/>
            <a:ext cx="7823200" cy="4571888"/>
            <a:chOff x="0" y="55"/>
            <a:chExt cx="7823200" cy="4571888"/>
          </a:xfrm>
        </p:grpSpPr>
        <p:sp>
          <p:nvSpPr>
            <p:cNvPr id="123" name="Google Shape;123;p5"/>
            <p:cNvSpPr/>
            <p:nvPr/>
          </p:nvSpPr>
          <p:spPr>
            <a:xfrm rot="5400000">
              <a:off x="4427700" y="-1388273"/>
              <a:ext cx="1784151" cy="5006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2816352" y="310170"/>
              <a:ext cx="4919753" cy="16099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6175" lIns="72375" spcFirstLastPara="1" rIns="72375" wrap="square" tIns="3617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b="0" i="0" lang="uk-UA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Фактори впливу: витрати на виробництво; кілька великих постачальників; покупець не може змінити постачальника; покупець не є важливим для фірми; немає товарів-замінників.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0" y="55"/>
              <a:ext cx="2816352" cy="223018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5"/>
            <p:cNvSpPr txBox="1"/>
            <p:nvPr/>
          </p:nvSpPr>
          <p:spPr>
            <a:xfrm>
              <a:off x="108869" y="108924"/>
              <a:ext cx="2598614" cy="20124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1425" lIns="102850" spcFirstLastPara="1" rIns="102850" wrap="square" tIns="5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7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Вплив постачальників</a:t>
              </a:r>
              <a:endParaRPr b="0" i="0" sz="27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 rot="5400000">
              <a:off x="4427700" y="953425"/>
              <a:ext cx="1784151" cy="5006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5"/>
            <p:cNvSpPr txBox="1"/>
            <p:nvPr/>
          </p:nvSpPr>
          <p:spPr>
            <a:xfrm>
              <a:off x="2816352" y="2651869"/>
              <a:ext cx="4919753" cy="16099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6175" lIns="72375" spcFirstLastPara="1" rIns="72375" wrap="square" tIns="3617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b="0" i="0" lang="uk-UA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Фактори впливу: покупців небагато, вони купують великими партіями; багато дрібних продавців; товари стандартизовані; товар не важливий для споживача.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0" y="2341754"/>
              <a:ext cx="2816352" cy="223018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108869" y="2450623"/>
              <a:ext cx="2598614" cy="20124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1425" lIns="102850" spcFirstLastPara="1" rIns="102850" wrap="square" tIns="5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7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Вплив покупців</a:t>
              </a:r>
              <a:endParaRPr b="0" i="0" sz="27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Конкурентна стратегія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uk-UA" u="sng">
                <a:latin typeface="Times New Roman"/>
                <a:ea typeface="Times New Roman"/>
                <a:cs typeface="Times New Roman"/>
                <a:sym typeface="Times New Roman"/>
              </a:rPr>
              <a:t>Конкурентна стратегія</a:t>
            </a: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 – це спосіб отримання стійких конкурентних переваг в кожній стратегічній одиниці бізнесу підприємства шляхом конкурентної боротьби, задоволення різноманітних і мінливих потреб покупців краще, ніж це роблять конкуренти.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Конкурентні стратегії за М.Портером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42" name="Google Shape;142;p7"/>
          <p:cNvGrpSpPr/>
          <p:nvPr/>
        </p:nvGrpSpPr>
        <p:grpSpPr>
          <a:xfrm>
            <a:off x="854932" y="2498846"/>
            <a:ext cx="7818310" cy="2787407"/>
            <a:chOff x="2444" y="892296"/>
            <a:chExt cx="7818310" cy="2787407"/>
          </a:xfrm>
        </p:grpSpPr>
        <p:sp>
          <p:nvSpPr>
            <p:cNvPr id="143" name="Google Shape;143;p7"/>
            <p:cNvSpPr/>
            <p:nvPr/>
          </p:nvSpPr>
          <p:spPr>
            <a:xfrm>
              <a:off x="2444" y="892296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7"/>
            <p:cNvSpPr txBox="1"/>
            <p:nvPr/>
          </p:nvSpPr>
          <p:spPr>
            <a:xfrm>
              <a:off x="2444" y="892296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Мінімізації витрат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2444" y="1758203"/>
              <a:ext cx="2383631" cy="1921500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7"/>
            <p:cNvSpPr txBox="1"/>
            <p:nvPr/>
          </p:nvSpPr>
          <p:spPr>
            <a:xfrm>
              <a:off x="2444" y="1758203"/>
              <a:ext cx="2383631" cy="192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44000" lIns="96000" spcFirstLastPara="1" rIns="128000" wrap="square" tIns="96000">
              <a:noAutofit/>
            </a:bodyPr>
            <a:lstStyle/>
            <a:p>
              <a:pPr indent="-171450" lvl="1" marL="17145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зайняття лідируючого положення в галузі за рахунок економії на витратах при виготовленні масової продукції.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2719784" y="892296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7"/>
            <p:cNvSpPr txBox="1"/>
            <p:nvPr/>
          </p:nvSpPr>
          <p:spPr>
            <a:xfrm>
              <a:off x="2719784" y="892296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Диференціація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2719784" y="1758203"/>
              <a:ext cx="2383631" cy="1921500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7"/>
            <p:cNvSpPr txBox="1"/>
            <p:nvPr/>
          </p:nvSpPr>
          <p:spPr>
            <a:xfrm>
              <a:off x="2719784" y="1758203"/>
              <a:ext cx="2383631" cy="192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44000" lIns="96000" spcFirstLastPara="1" rIns="128000" wrap="square" tIns="96000">
              <a:noAutofit/>
            </a:bodyPr>
            <a:lstStyle/>
            <a:p>
              <a:pPr indent="-171450" lvl="1" marL="17145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створення унікальних у будь-якому аспекті продуктів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5437123" y="892296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7"/>
            <p:cNvSpPr txBox="1"/>
            <p:nvPr/>
          </p:nvSpPr>
          <p:spPr>
            <a:xfrm>
              <a:off x="5437123" y="892296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Фокусування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5437123" y="1758203"/>
              <a:ext cx="2383631" cy="1921500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7"/>
            <p:cNvSpPr txBox="1"/>
            <p:nvPr/>
          </p:nvSpPr>
          <p:spPr>
            <a:xfrm>
              <a:off x="5437123" y="1758203"/>
              <a:ext cx="2383631" cy="192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44000" lIns="96000" spcFirstLastPara="1" rIns="128000" wrap="square" tIns="96000">
              <a:noAutofit/>
            </a:bodyPr>
            <a:lstStyle/>
            <a:p>
              <a:pPr indent="-171450" lvl="1" marL="17145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0" i="0" lang="uk-UA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спеціалізація на вимогах певного сегмен­ту без орієнтації на весь ринок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Конкурентні стратегії за М.Портером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60" name="Google Shape;160;p8"/>
          <p:cNvGrpSpPr/>
          <p:nvPr/>
        </p:nvGrpSpPr>
        <p:grpSpPr>
          <a:xfrm>
            <a:off x="852488" y="2790502"/>
            <a:ext cx="7820754" cy="2204095"/>
            <a:chOff x="0" y="1183952"/>
            <a:chExt cx="7820754" cy="2204095"/>
          </a:xfrm>
        </p:grpSpPr>
        <p:sp>
          <p:nvSpPr>
            <p:cNvPr id="161" name="Google Shape;161;p8"/>
            <p:cNvSpPr/>
            <p:nvPr/>
          </p:nvSpPr>
          <p:spPr>
            <a:xfrm>
              <a:off x="0" y="1225195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8"/>
            <p:cNvSpPr txBox="1"/>
            <p:nvPr/>
          </p:nvSpPr>
          <p:spPr>
            <a:xfrm>
              <a:off x="0" y="1225195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Мінімізації витрат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3" name="Google Shape;163;p8"/>
            <p:cNvSpPr/>
            <p:nvPr/>
          </p:nvSpPr>
          <p:spPr>
            <a:xfrm>
              <a:off x="2444" y="2049860"/>
              <a:ext cx="2383631" cy="1338187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8"/>
            <p:cNvSpPr txBox="1"/>
            <p:nvPr/>
          </p:nvSpPr>
          <p:spPr>
            <a:xfrm>
              <a:off x="2444" y="2049860"/>
              <a:ext cx="2383631" cy="1338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00025" lIns="133350" spcFirstLastPara="1" rIns="177800" wrap="square" tIns="133350">
              <a:noAutofit/>
            </a:bodyPr>
            <a:lstStyle/>
            <a:p>
              <a:pPr indent="-228600" lvl="1" marL="22860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Times New Roman"/>
                <a:buChar char="•"/>
              </a:pPr>
              <a:r>
                <a:rPr b="0" i="0" lang="uk-UA" sz="25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«ніхто не зробить це дешевше»</a:t>
              </a:r>
              <a:endParaRPr b="0" i="0" sz="2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2719784" y="1183952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8"/>
            <p:cNvSpPr txBox="1"/>
            <p:nvPr/>
          </p:nvSpPr>
          <p:spPr>
            <a:xfrm>
              <a:off x="2719784" y="1183952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Диференціація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2719784" y="2049860"/>
              <a:ext cx="2383631" cy="1338187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8"/>
            <p:cNvSpPr txBox="1"/>
            <p:nvPr/>
          </p:nvSpPr>
          <p:spPr>
            <a:xfrm>
              <a:off x="2719784" y="2049860"/>
              <a:ext cx="2383631" cy="1338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00025" lIns="133350" spcFirstLastPara="1" rIns="177800" wrap="square" tIns="133350">
              <a:noAutofit/>
            </a:bodyPr>
            <a:lstStyle/>
            <a:p>
              <a:pPr indent="-228600" lvl="1" marL="22860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Times New Roman"/>
                <a:buChar char="•"/>
              </a:pPr>
              <a:r>
                <a:rPr b="0" i="0" lang="uk-UA" sz="25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«ніхто не зробить це краще»</a:t>
              </a:r>
              <a:endParaRPr b="0" i="0" sz="2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5437123" y="1183952"/>
              <a:ext cx="2383631" cy="865907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8"/>
            <p:cNvSpPr txBox="1"/>
            <p:nvPr/>
          </p:nvSpPr>
          <p:spPr>
            <a:xfrm>
              <a:off x="5437123" y="1183952"/>
              <a:ext cx="2383631" cy="8659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600" lIns="177800" spcFirstLastPara="1" rIns="177800" wrap="square" tIns="101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uk-UA" sz="25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Фокусування</a:t>
              </a:r>
              <a:endParaRPr b="0" i="0" sz="2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5437123" y="2049860"/>
              <a:ext cx="2383631" cy="1338187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8"/>
            <p:cNvSpPr txBox="1"/>
            <p:nvPr/>
          </p:nvSpPr>
          <p:spPr>
            <a:xfrm>
              <a:off x="5437123" y="2049860"/>
              <a:ext cx="2383631" cy="13381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00025" lIns="133350" spcFirstLastPara="1" rIns="177800" wrap="square" tIns="133350">
              <a:noAutofit/>
            </a:bodyPr>
            <a:lstStyle/>
            <a:p>
              <a:pPr indent="-228600" lvl="1" marL="22860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Times New Roman"/>
                <a:buChar char="•"/>
              </a:pPr>
              <a:r>
                <a:rPr b="0" i="0" lang="uk-UA" sz="25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«виготовлене саме для тебе»</a:t>
              </a:r>
              <a:endParaRPr b="0" i="0" sz="2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/>
          <p:nvPr>
            <p:ph type="title"/>
          </p:nvPr>
        </p:nvSpPr>
        <p:spPr>
          <a:xfrm>
            <a:off x="1187624" y="274638"/>
            <a:ext cx="7499176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uk-UA">
                <a:latin typeface="Times New Roman"/>
                <a:ea typeface="Times New Roman"/>
                <a:cs typeface="Times New Roman"/>
                <a:sym typeface="Times New Roman"/>
              </a:rPr>
              <a:t>Загальні конкурентні стратегії М. Портера</a:t>
            </a:r>
            <a:endParaRPr/>
          </a:p>
        </p:txBody>
      </p:sp>
      <p:pic>
        <p:nvPicPr>
          <p:cNvPr id="178" name="Google Shape;17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9788" y="2173856"/>
            <a:ext cx="6244748" cy="2691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2024-03-15T07:00:30Z</dcterms:created>
  <dc:creator>Пользователь Windows</dc:creator>
</cp:coreProperties>
</file>