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4DC307-7B1B-4DA1-A6CE-4108655906C2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058943-942F-4201-BF26-735F6A5A11D6}">
      <dgm:prSet phldrT="[Текст]" custT="1"/>
      <dgm:spPr>
        <a:solidFill>
          <a:srgbClr val="096D63"/>
        </a:solidFill>
      </dgm:spPr>
      <dgm:t>
        <a:bodyPr/>
        <a:lstStyle/>
        <a:p>
          <a:r>
            <a:rPr lang="uk-UA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Агресивна стратегія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8744B2-D2DD-477B-AEB9-C0FEE70FFE0C}" type="parTrans" cxnId="{BD51D4C8-C751-4B6B-9C82-D01DAC1EDE0F}">
      <dgm:prSet/>
      <dgm:spPr/>
      <dgm:t>
        <a:bodyPr/>
        <a:lstStyle/>
        <a:p>
          <a:endParaRPr lang="ru-RU"/>
        </a:p>
      </dgm:t>
    </dgm:pt>
    <dgm:pt modelId="{7570B3F5-AAC4-4922-B1B6-B065CC5C5AFB}" type="sibTrans" cxnId="{BD51D4C8-C751-4B6B-9C82-D01DAC1EDE0F}">
      <dgm:prSet/>
      <dgm:spPr/>
      <dgm:t>
        <a:bodyPr/>
        <a:lstStyle/>
        <a:p>
          <a:endParaRPr lang="ru-RU"/>
        </a:p>
      </dgm:t>
    </dgm:pt>
    <dgm:pt modelId="{FE5B573F-0267-4558-92B8-F7CA1D6FECAC}">
      <dgm:prSet phldrT="[Текст]" custT="1"/>
      <dgm:spPr>
        <a:solidFill>
          <a:schemeClr val="accent1">
            <a:lumMod val="40000"/>
            <a:lumOff val="60000"/>
            <a:alpha val="66000"/>
          </a:schemeClr>
        </a:solidFill>
      </dgm:spPr>
      <dgm:t>
        <a:bodyPr/>
        <a:lstStyle/>
        <a:p>
          <a:r>
            <a:rPr lang="uk-UA" sz="1600" b="0" i="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потужне розширення організації та використанні можливостей</a:t>
          </a:r>
          <a:endParaRPr lang="uk-UA" sz="16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E3BEE8-F815-4471-A11E-07049F61DD57}" type="parTrans" cxnId="{A14B65D9-FE91-4EF1-9D3E-3C479B4810EA}">
      <dgm:prSet/>
      <dgm:spPr/>
      <dgm:t>
        <a:bodyPr/>
        <a:lstStyle/>
        <a:p>
          <a:endParaRPr lang="ru-RU"/>
        </a:p>
      </dgm:t>
    </dgm:pt>
    <dgm:pt modelId="{E2B21663-54C5-49B8-ACAB-8E91DF7618B8}" type="sibTrans" cxnId="{A14B65D9-FE91-4EF1-9D3E-3C479B4810EA}">
      <dgm:prSet/>
      <dgm:spPr/>
      <dgm:t>
        <a:bodyPr/>
        <a:lstStyle/>
        <a:p>
          <a:endParaRPr lang="ru-RU"/>
        </a:p>
      </dgm:t>
    </dgm:pt>
    <dgm:pt modelId="{4C444776-BC11-4CFA-A655-9FF1413477C4}">
      <dgm:prSet phldrT="[Текст]" custT="1"/>
      <dgm:spPr>
        <a:solidFill>
          <a:srgbClr val="096D63"/>
        </a:solidFill>
      </dgm:spPr>
      <dgm:t>
        <a:bodyPr/>
        <a:lstStyle/>
        <a:p>
          <a:r>
            <a:rPr lang="uk-UA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Консервативна стратегія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810044-B890-4DFF-9AE0-6A449AAD5961}" type="parTrans" cxnId="{5780CE17-91D2-4136-9184-A717D78C9793}">
      <dgm:prSet/>
      <dgm:spPr/>
      <dgm:t>
        <a:bodyPr/>
        <a:lstStyle/>
        <a:p>
          <a:endParaRPr lang="ru-RU"/>
        </a:p>
      </dgm:t>
    </dgm:pt>
    <dgm:pt modelId="{97E36733-A737-43D4-B02C-D881599CD0F8}" type="sibTrans" cxnId="{5780CE17-91D2-4136-9184-A717D78C9793}">
      <dgm:prSet/>
      <dgm:spPr/>
      <dgm:t>
        <a:bodyPr/>
        <a:lstStyle/>
        <a:p>
          <a:endParaRPr lang="ru-RU"/>
        </a:p>
      </dgm:t>
    </dgm:pt>
    <dgm:pt modelId="{645C3D8E-B275-4144-9D1A-15DC8851759C}">
      <dgm:prSet phldrT="[Текст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pPr algn="r"/>
          <a:r>
            <a:rPr lang="uk-UA" sz="1600" b="0" i="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сильні сторони повинні бути використані для боротьби із зовнішніми загрозами</a:t>
          </a:r>
          <a:endParaRPr lang="uk-UA" sz="16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701175-1D1C-4E48-B685-507BC4CBE47E}" type="parTrans" cxnId="{DB5A0234-1F9E-45B8-9E49-875550121D1D}">
      <dgm:prSet/>
      <dgm:spPr/>
      <dgm:t>
        <a:bodyPr/>
        <a:lstStyle/>
        <a:p>
          <a:endParaRPr lang="ru-RU"/>
        </a:p>
      </dgm:t>
    </dgm:pt>
    <dgm:pt modelId="{CF4C4963-513E-4999-8DDF-7DBD627DEF52}" type="sibTrans" cxnId="{DB5A0234-1F9E-45B8-9E49-875550121D1D}">
      <dgm:prSet/>
      <dgm:spPr/>
      <dgm:t>
        <a:bodyPr/>
        <a:lstStyle/>
        <a:p>
          <a:endParaRPr lang="ru-RU"/>
        </a:p>
      </dgm:t>
    </dgm:pt>
    <dgm:pt modelId="{B4C86F51-FDA4-42DB-A03B-1C6ED6A10F7E}">
      <dgm:prSet phldrT="[Текст]" custT="1"/>
      <dgm:spPr>
        <a:solidFill>
          <a:srgbClr val="096D63"/>
        </a:solidFill>
      </dgm:spPr>
      <dgm:t>
        <a:bodyPr/>
        <a:lstStyle/>
        <a:p>
          <a:r>
            <a:rPr lang="uk-UA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Оборонна стратегія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9A8DE1-CB39-40FC-B1C8-750CC8A9DE3E}" type="parTrans" cxnId="{9B78D5DF-71F7-4156-BCD4-5FB42172C170}">
      <dgm:prSet/>
      <dgm:spPr/>
      <dgm:t>
        <a:bodyPr/>
        <a:lstStyle/>
        <a:p>
          <a:endParaRPr lang="ru-RU"/>
        </a:p>
      </dgm:t>
    </dgm:pt>
    <dgm:pt modelId="{1EA4FA3A-2655-4512-95C9-3F707A206103}" type="sibTrans" cxnId="{9B78D5DF-71F7-4156-BCD4-5FB42172C170}">
      <dgm:prSet/>
      <dgm:spPr/>
      <dgm:t>
        <a:bodyPr/>
        <a:lstStyle/>
        <a:p>
          <a:endParaRPr lang="ru-RU"/>
        </a:p>
      </dgm:t>
    </dgm:pt>
    <dgm:pt modelId="{260ADA3F-D437-469D-BDAE-8F1AE301FE88}">
      <dgm:prSet phldrT="[Текст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uk-UA" sz="1600" b="0" i="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є ризик краху організації, тому у акцент на виживанні організації</a:t>
          </a:r>
          <a:endParaRPr lang="uk-UA" sz="16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46E057-561D-4A67-894E-0AD0ABE5DC9F}" type="parTrans" cxnId="{AE8611B0-4845-4CB9-AC96-96DF7C014127}">
      <dgm:prSet/>
      <dgm:spPr/>
      <dgm:t>
        <a:bodyPr/>
        <a:lstStyle/>
        <a:p>
          <a:endParaRPr lang="ru-RU"/>
        </a:p>
      </dgm:t>
    </dgm:pt>
    <dgm:pt modelId="{5DFC4037-FBE7-4FCB-B918-43BF17E75F84}" type="sibTrans" cxnId="{AE8611B0-4845-4CB9-AC96-96DF7C014127}">
      <dgm:prSet/>
      <dgm:spPr/>
      <dgm:t>
        <a:bodyPr/>
        <a:lstStyle/>
        <a:p>
          <a:endParaRPr lang="ru-RU"/>
        </a:p>
      </dgm:t>
    </dgm:pt>
    <dgm:pt modelId="{232FD39F-A44B-4182-8E4C-B0485FA67248}">
      <dgm:prSet phldrT="[Текст]" custT="1"/>
      <dgm:spPr>
        <a:solidFill>
          <a:srgbClr val="096D63"/>
        </a:solidFill>
      </dgm:spPr>
      <dgm:t>
        <a:bodyPr/>
        <a:lstStyle/>
        <a:p>
          <a:r>
            <a:rPr lang="uk-UA" sz="18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Конкуреційна</a:t>
          </a:r>
          <a:r>
            <a:rPr lang="uk-UA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стратегія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B91171-3DEB-4979-B160-5464733CC048}" type="parTrans" cxnId="{F74D8A89-9FB0-4EC0-808C-DB3186E7490B}">
      <dgm:prSet/>
      <dgm:spPr/>
      <dgm:t>
        <a:bodyPr/>
        <a:lstStyle/>
        <a:p>
          <a:endParaRPr lang="ru-RU"/>
        </a:p>
      </dgm:t>
    </dgm:pt>
    <dgm:pt modelId="{987FC6B3-4A02-4219-B3F6-1F42657E1FCF}" type="sibTrans" cxnId="{F74D8A89-9FB0-4EC0-808C-DB3186E7490B}">
      <dgm:prSet/>
      <dgm:spPr/>
      <dgm:t>
        <a:bodyPr/>
        <a:lstStyle/>
        <a:p>
          <a:endParaRPr lang="ru-RU"/>
        </a:p>
      </dgm:t>
    </dgm:pt>
    <dgm:pt modelId="{FA97C4F1-AE68-4A78-9956-4372E90B68AF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 tIns="0" bIns="0"/>
        <a:lstStyle/>
        <a:p>
          <a:pPr algn="l"/>
          <a:r>
            <a:rPr lang="uk-UA" sz="1600" b="0" i="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 можливостей при одночасному усуненні слабких сторін </a:t>
          </a:r>
          <a:endParaRPr lang="uk-UA" sz="16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AE0914-CE15-44BB-8648-35A3E2D1FCDA}" type="parTrans" cxnId="{6769D9AF-8CDD-446A-A166-E775A7B78172}">
      <dgm:prSet/>
      <dgm:spPr/>
      <dgm:t>
        <a:bodyPr/>
        <a:lstStyle/>
        <a:p>
          <a:endParaRPr lang="ru-RU"/>
        </a:p>
      </dgm:t>
    </dgm:pt>
    <dgm:pt modelId="{5BF60ACB-FE55-4B76-B5A3-7AC82FBE19EA}" type="sibTrans" cxnId="{6769D9AF-8CDD-446A-A166-E775A7B78172}">
      <dgm:prSet/>
      <dgm:spPr/>
      <dgm:t>
        <a:bodyPr/>
        <a:lstStyle/>
        <a:p>
          <a:endParaRPr lang="ru-RU"/>
        </a:p>
      </dgm:t>
    </dgm:pt>
    <dgm:pt modelId="{3A7CEB18-5539-42D3-9534-2E1F4A62256D}" type="pres">
      <dgm:prSet presAssocID="{914DC307-7B1B-4DA1-A6CE-4108655906C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65B876-4531-4F7B-879C-402AC1744EEC}" type="pres">
      <dgm:prSet presAssocID="{914DC307-7B1B-4DA1-A6CE-4108655906C2}" presName="children" presStyleCnt="0"/>
      <dgm:spPr/>
    </dgm:pt>
    <dgm:pt modelId="{2E976247-8DE6-4A28-BC61-E8F03E3BC087}" type="pres">
      <dgm:prSet presAssocID="{914DC307-7B1B-4DA1-A6CE-4108655906C2}" presName="child1group" presStyleCnt="0"/>
      <dgm:spPr/>
    </dgm:pt>
    <dgm:pt modelId="{8DEE00A3-64E3-42CA-9D21-8CC3F86E77FF}" type="pres">
      <dgm:prSet presAssocID="{914DC307-7B1B-4DA1-A6CE-4108655906C2}" presName="child1" presStyleLbl="bgAcc1" presStyleIdx="0" presStyleCnt="4" custScaleX="131817" custLinFactNeighborX="-15481" custLinFactNeighborY="3585"/>
      <dgm:spPr/>
      <dgm:t>
        <a:bodyPr/>
        <a:lstStyle/>
        <a:p>
          <a:endParaRPr lang="ru-RU"/>
        </a:p>
      </dgm:t>
    </dgm:pt>
    <dgm:pt modelId="{5FCA5754-8F88-494F-82D1-1AF6A349816F}" type="pres">
      <dgm:prSet presAssocID="{914DC307-7B1B-4DA1-A6CE-4108655906C2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438B64-62C3-4B00-B5CA-7C60B075109E}" type="pres">
      <dgm:prSet presAssocID="{914DC307-7B1B-4DA1-A6CE-4108655906C2}" presName="child2group" presStyleCnt="0"/>
      <dgm:spPr/>
    </dgm:pt>
    <dgm:pt modelId="{A6BE215F-3CEB-48B5-AE20-EDF751DE16EC}" type="pres">
      <dgm:prSet presAssocID="{914DC307-7B1B-4DA1-A6CE-4108655906C2}" presName="child2" presStyleLbl="bgAcc1" presStyleIdx="1" presStyleCnt="4" custScaleX="141716" custLinFactNeighborX="21114" custLinFactNeighborY="-1792"/>
      <dgm:spPr/>
      <dgm:t>
        <a:bodyPr/>
        <a:lstStyle/>
        <a:p>
          <a:endParaRPr lang="ru-RU"/>
        </a:p>
      </dgm:t>
    </dgm:pt>
    <dgm:pt modelId="{B77D58B1-2A75-435C-B11A-D88F217A9EE2}" type="pres">
      <dgm:prSet presAssocID="{914DC307-7B1B-4DA1-A6CE-4108655906C2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43A705-D41A-4485-8336-15784FBD30DF}" type="pres">
      <dgm:prSet presAssocID="{914DC307-7B1B-4DA1-A6CE-4108655906C2}" presName="child3group" presStyleCnt="0"/>
      <dgm:spPr/>
    </dgm:pt>
    <dgm:pt modelId="{EFA4FB7A-BF07-480D-8ED0-11246CF865E4}" type="pres">
      <dgm:prSet presAssocID="{914DC307-7B1B-4DA1-A6CE-4108655906C2}" presName="child3" presStyleLbl="bgAcc1" presStyleIdx="2" presStyleCnt="4" custScaleX="122697" custScaleY="120619" custLinFactNeighborX="30387" custLinFactNeighborY="-19734"/>
      <dgm:spPr/>
      <dgm:t>
        <a:bodyPr/>
        <a:lstStyle/>
        <a:p>
          <a:endParaRPr lang="ru-RU"/>
        </a:p>
      </dgm:t>
    </dgm:pt>
    <dgm:pt modelId="{09F2F6E6-0096-41BB-A378-0742FE32B99E}" type="pres">
      <dgm:prSet presAssocID="{914DC307-7B1B-4DA1-A6CE-4108655906C2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121516-9A76-4EB0-AD7C-AD7751FCF952}" type="pres">
      <dgm:prSet presAssocID="{914DC307-7B1B-4DA1-A6CE-4108655906C2}" presName="child4group" presStyleCnt="0"/>
      <dgm:spPr/>
    </dgm:pt>
    <dgm:pt modelId="{D97DB05F-532E-4412-888C-A95B47657C5B}" type="pres">
      <dgm:prSet presAssocID="{914DC307-7B1B-4DA1-A6CE-4108655906C2}" presName="child4" presStyleLbl="bgAcc1" presStyleIdx="3" presStyleCnt="4" custScaleX="136886" custScaleY="116043" custLinFactNeighborX="-15313" custLinFactNeighborY="-20473"/>
      <dgm:spPr/>
      <dgm:t>
        <a:bodyPr/>
        <a:lstStyle/>
        <a:p>
          <a:endParaRPr lang="ru-RU"/>
        </a:p>
      </dgm:t>
    </dgm:pt>
    <dgm:pt modelId="{8E12470E-3544-4253-BF0A-288958BA12C7}" type="pres">
      <dgm:prSet presAssocID="{914DC307-7B1B-4DA1-A6CE-4108655906C2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18FFE-4D91-47A1-B8E8-BDFD45F708AA}" type="pres">
      <dgm:prSet presAssocID="{914DC307-7B1B-4DA1-A6CE-4108655906C2}" presName="childPlaceholder" presStyleCnt="0"/>
      <dgm:spPr/>
    </dgm:pt>
    <dgm:pt modelId="{6FA64FB2-95BD-4B54-B5B7-924DA7B3CBED}" type="pres">
      <dgm:prSet presAssocID="{914DC307-7B1B-4DA1-A6CE-4108655906C2}" presName="circle" presStyleCnt="0"/>
      <dgm:spPr/>
    </dgm:pt>
    <dgm:pt modelId="{1E4B61E8-0DDE-4E58-918B-28BCB23471A3}" type="pres">
      <dgm:prSet presAssocID="{914DC307-7B1B-4DA1-A6CE-4108655906C2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46AA48-564F-488E-BB8D-5F82D7D5B0EE}" type="pres">
      <dgm:prSet presAssocID="{914DC307-7B1B-4DA1-A6CE-4108655906C2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F4AA6-0AAE-494A-8D88-E8B62709E530}" type="pres">
      <dgm:prSet presAssocID="{914DC307-7B1B-4DA1-A6CE-4108655906C2}" presName="quadrant3" presStyleLbl="node1" presStyleIdx="2" presStyleCnt="4" custLinFactNeighborX="-2208" custLinFactNeighborY="44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31A823-9BB0-4308-B142-C3325DD766C5}" type="pres">
      <dgm:prSet presAssocID="{914DC307-7B1B-4DA1-A6CE-4108655906C2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863615-2E48-48F0-93C7-DFD6FDEC76A1}" type="pres">
      <dgm:prSet presAssocID="{914DC307-7B1B-4DA1-A6CE-4108655906C2}" presName="quadrantPlaceholder" presStyleCnt="0"/>
      <dgm:spPr/>
    </dgm:pt>
    <dgm:pt modelId="{E09DDA2F-C0A3-47BF-8114-6E992BAAD0F2}" type="pres">
      <dgm:prSet presAssocID="{914DC307-7B1B-4DA1-A6CE-4108655906C2}" presName="center1" presStyleLbl="fgShp" presStyleIdx="0" presStyleCnt="2"/>
      <dgm:spPr/>
    </dgm:pt>
    <dgm:pt modelId="{430E1DB4-AC88-43D3-BBA2-D6EB815D2882}" type="pres">
      <dgm:prSet presAssocID="{914DC307-7B1B-4DA1-A6CE-4108655906C2}" presName="center2" presStyleLbl="fgShp" presStyleIdx="1" presStyleCnt="2"/>
      <dgm:spPr/>
    </dgm:pt>
  </dgm:ptLst>
  <dgm:cxnLst>
    <dgm:cxn modelId="{32814E53-5C15-456C-A9F5-2D2FE753A879}" type="presOf" srcId="{FE5B573F-0267-4558-92B8-F7CA1D6FECAC}" destId="{5FCA5754-8F88-494F-82D1-1AF6A349816F}" srcOrd="1" destOrd="0" presId="urn:microsoft.com/office/officeart/2005/8/layout/cycle4"/>
    <dgm:cxn modelId="{49BBED8B-D6E3-475C-AD6C-7CD4D689B7F8}" type="presOf" srcId="{FE5B573F-0267-4558-92B8-F7CA1D6FECAC}" destId="{8DEE00A3-64E3-42CA-9D21-8CC3F86E77FF}" srcOrd="0" destOrd="0" presId="urn:microsoft.com/office/officeart/2005/8/layout/cycle4"/>
    <dgm:cxn modelId="{9680F5E9-CBCC-4319-9F1A-4FB269B06FE3}" type="presOf" srcId="{FA97C4F1-AE68-4A78-9956-4372E90B68AF}" destId="{8E12470E-3544-4253-BF0A-288958BA12C7}" srcOrd="1" destOrd="0" presId="urn:microsoft.com/office/officeart/2005/8/layout/cycle4"/>
    <dgm:cxn modelId="{2C58A3C7-374A-4D75-B500-BA5C5331D610}" type="presOf" srcId="{914DC307-7B1B-4DA1-A6CE-4108655906C2}" destId="{3A7CEB18-5539-42D3-9534-2E1F4A62256D}" srcOrd="0" destOrd="0" presId="urn:microsoft.com/office/officeart/2005/8/layout/cycle4"/>
    <dgm:cxn modelId="{5CF680E2-0759-4F8F-A3EC-3943709ADF57}" type="presOf" srcId="{645C3D8E-B275-4144-9D1A-15DC8851759C}" destId="{A6BE215F-3CEB-48B5-AE20-EDF751DE16EC}" srcOrd="0" destOrd="0" presId="urn:microsoft.com/office/officeart/2005/8/layout/cycle4"/>
    <dgm:cxn modelId="{297ECE9A-E15A-449D-B7AD-896326907F2B}" type="presOf" srcId="{232FD39F-A44B-4182-8E4C-B0485FA67248}" destId="{E231A823-9BB0-4308-B142-C3325DD766C5}" srcOrd="0" destOrd="0" presId="urn:microsoft.com/office/officeart/2005/8/layout/cycle4"/>
    <dgm:cxn modelId="{BD51D4C8-C751-4B6B-9C82-D01DAC1EDE0F}" srcId="{914DC307-7B1B-4DA1-A6CE-4108655906C2}" destId="{F8058943-942F-4201-BF26-735F6A5A11D6}" srcOrd="0" destOrd="0" parTransId="{7C8744B2-D2DD-477B-AEB9-C0FEE70FFE0C}" sibTransId="{7570B3F5-AAC4-4922-B1B6-B065CC5C5AFB}"/>
    <dgm:cxn modelId="{19DED962-03F4-4CEA-88C7-4BADCDB3ACD7}" type="presOf" srcId="{B4C86F51-FDA4-42DB-A03B-1C6ED6A10F7E}" destId="{306F4AA6-0AAE-494A-8D88-E8B62709E530}" srcOrd="0" destOrd="0" presId="urn:microsoft.com/office/officeart/2005/8/layout/cycle4"/>
    <dgm:cxn modelId="{1143F66E-78F2-45DB-9A04-969D6AE72E81}" type="presOf" srcId="{260ADA3F-D437-469D-BDAE-8F1AE301FE88}" destId="{EFA4FB7A-BF07-480D-8ED0-11246CF865E4}" srcOrd="0" destOrd="0" presId="urn:microsoft.com/office/officeart/2005/8/layout/cycle4"/>
    <dgm:cxn modelId="{97367376-A954-4B58-B45B-9AC0A91F37D0}" type="presOf" srcId="{F8058943-942F-4201-BF26-735F6A5A11D6}" destId="{1E4B61E8-0DDE-4E58-918B-28BCB23471A3}" srcOrd="0" destOrd="0" presId="urn:microsoft.com/office/officeart/2005/8/layout/cycle4"/>
    <dgm:cxn modelId="{A14B65D9-FE91-4EF1-9D3E-3C479B4810EA}" srcId="{F8058943-942F-4201-BF26-735F6A5A11D6}" destId="{FE5B573F-0267-4558-92B8-F7CA1D6FECAC}" srcOrd="0" destOrd="0" parTransId="{F5E3BEE8-F815-4471-A11E-07049F61DD57}" sibTransId="{E2B21663-54C5-49B8-ACAB-8E91DF7618B8}"/>
    <dgm:cxn modelId="{AE8611B0-4845-4CB9-AC96-96DF7C014127}" srcId="{B4C86F51-FDA4-42DB-A03B-1C6ED6A10F7E}" destId="{260ADA3F-D437-469D-BDAE-8F1AE301FE88}" srcOrd="0" destOrd="0" parTransId="{A146E057-561D-4A67-894E-0AD0ABE5DC9F}" sibTransId="{5DFC4037-FBE7-4FCB-B918-43BF17E75F84}"/>
    <dgm:cxn modelId="{DAF786E3-0891-4105-91DB-A225C1F230EB}" type="presOf" srcId="{260ADA3F-D437-469D-BDAE-8F1AE301FE88}" destId="{09F2F6E6-0096-41BB-A378-0742FE32B99E}" srcOrd="1" destOrd="0" presId="urn:microsoft.com/office/officeart/2005/8/layout/cycle4"/>
    <dgm:cxn modelId="{2C92152E-030C-404A-A6E4-4B100020CC50}" type="presOf" srcId="{FA97C4F1-AE68-4A78-9956-4372E90B68AF}" destId="{D97DB05F-532E-4412-888C-A95B47657C5B}" srcOrd="0" destOrd="0" presId="urn:microsoft.com/office/officeart/2005/8/layout/cycle4"/>
    <dgm:cxn modelId="{43D09AA2-52FC-4F7B-8F41-BCA0F2BA9860}" type="presOf" srcId="{645C3D8E-B275-4144-9D1A-15DC8851759C}" destId="{B77D58B1-2A75-435C-B11A-D88F217A9EE2}" srcOrd="1" destOrd="0" presId="urn:microsoft.com/office/officeart/2005/8/layout/cycle4"/>
    <dgm:cxn modelId="{6769D9AF-8CDD-446A-A166-E775A7B78172}" srcId="{232FD39F-A44B-4182-8E4C-B0485FA67248}" destId="{FA97C4F1-AE68-4A78-9956-4372E90B68AF}" srcOrd="0" destOrd="0" parTransId="{E0AE0914-CE15-44BB-8648-35A3E2D1FCDA}" sibTransId="{5BF60ACB-FE55-4B76-B5A3-7AC82FBE19EA}"/>
    <dgm:cxn modelId="{9B78D5DF-71F7-4156-BCD4-5FB42172C170}" srcId="{914DC307-7B1B-4DA1-A6CE-4108655906C2}" destId="{B4C86F51-FDA4-42DB-A03B-1C6ED6A10F7E}" srcOrd="2" destOrd="0" parTransId="{729A8DE1-CB39-40FC-B1C8-750CC8A9DE3E}" sibTransId="{1EA4FA3A-2655-4512-95C9-3F707A206103}"/>
    <dgm:cxn modelId="{5780CE17-91D2-4136-9184-A717D78C9793}" srcId="{914DC307-7B1B-4DA1-A6CE-4108655906C2}" destId="{4C444776-BC11-4CFA-A655-9FF1413477C4}" srcOrd="1" destOrd="0" parTransId="{30810044-B890-4DFF-9AE0-6A449AAD5961}" sibTransId="{97E36733-A737-43D4-B02C-D881599CD0F8}"/>
    <dgm:cxn modelId="{DB5A0234-1F9E-45B8-9E49-875550121D1D}" srcId="{4C444776-BC11-4CFA-A655-9FF1413477C4}" destId="{645C3D8E-B275-4144-9D1A-15DC8851759C}" srcOrd="0" destOrd="0" parTransId="{59701175-1D1C-4E48-B685-507BC4CBE47E}" sibTransId="{CF4C4963-513E-4999-8DDF-7DBD627DEF52}"/>
    <dgm:cxn modelId="{8CD45B95-8920-476C-B074-30BD1613D866}" type="presOf" srcId="{4C444776-BC11-4CFA-A655-9FF1413477C4}" destId="{2346AA48-564F-488E-BB8D-5F82D7D5B0EE}" srcOrd="0" destOrd="0" presId="urn:microsoft.com/office/officeart/2005/8/layout/cycle4"/>
    <dgm:cxn modelId="{F74D8A89-9FB0-4EC0-808C-DB3186E7490B}" srcId="{914DC307-7B1B-4DA1-A6CE-4108655906C2}" destId="{232FD39F-A44B-4182-8E4C-B0485FA67248}" srcOrd="3" destOrd="0" parTransId="{E2B91171-3DEB-4979-B160-5464733CC048}" sibTransId="{987FC6B3-4A02-4219-B3F6-1F42657E1FCF}"/>
    <dgm:cxn modelId="{31C6DE9E-7A90-4D68-863D-EB49A39FF1E5}" type="presParOf" srcId="{3A7CEB18-5539-42D3-9534-2E1F4A62256D}" destId="{2165B876-4531-4F7B-879C-402AC1744EEC}" srcOrd="0" destOrd="0" presId="urn:microsoft.com/office/officeart/2005/8/layout/cycle4"/>
    <dgm:cxn modelId="{2B2581B0-CC43-444A-84ED-D6DD987B8DD2}" type="presParOf" srcId="{2165B876-4531-4F7B-879C-402AC1744EEC}" destId="{2E976247-8DE6-4A28-BC61-E8F03E3BC087}" srcOrd="0" destOrd="0" presId="urn:microsoft.com/office/officeart/2005/8/layout/cycle4"/>
    <dgm:cxn modelId="{4DC90F0B-D6DA-4237-9E45-C085043217DD}" type="presParOf" srcId="{2E976247-8DE6-4A28-BC61-E8F03E3BC087}" destId="{8DEE00A3-64E3-42CA-9D21-8CC3F86E77FF}" srcOrd="0" destOrd="0" presId="urn:microsoft.com/office/officeart/2005/8/layout/cycle4"/>
    <dgm:cxn modelId="{22B328B4-8F20-466B-BC9A-2CA3E4B877AE}" type="presParOf" srcId="{2E976247-8DE6-4A28-BC61-E8F03E3BC087}" destId="{5FCA5754-8F88-494F-82D1-1AF6A349816F}" srcOrd="1" destOrd="0" presId="urn:microsoft.com/office/officeart/2005/8/layout/cycle4"/>
    <dgm:cxn modelId="{ED5795E8-B63F-4A57-B958-4B3166D80FFB}" type="presParOf" srcId="{2165B876-4531-4F7B-879C-402AC1744EEC}" destId="{40438B64-62C3-4B00-B5CA-7C60B075109E}" srcOrd="1" destOrd="0" presId="urn:microsoft.com/office/officeart/2005/8/layout/cycle4"/>
    <dgm:cxn modelId="{6263D885-A150-43D5-A1E8-F880617873E0}" type="presParOf" srcId="{40438B64-62C3-4B00-B5CA-7C60B075109E}" destId="{A6BE215F-3CEB-48B5-AE20-EDF751DE16EC}" srcOrd="0" destOrd="0" presId="urn:microsoft.com/office/officeart/2005/8/layout/cycle4"/>
    <dgm:cxn modelId="{D4331FCD-E414-44E8-A1F7-2820196CB87E}" type="presParOf" srcId="{40438B64-62C3-4B00-B5CA-7C60B075109E}" destId="{B77D58B1-2A75-435C-B11A-D88F217A9EE2}" srcOrd="1" destOrd="0" presId="urn:microsoft.com/office/officeart/2005/8/layout/cycle4"/>
    <dgm:cxn modelId="{87192FB7-B832-48CC-B648-C25B7B4FA531}" type="presParOf" srcId="{2165B876-4531-4F7B-879C-402AC1744EEC}" destId="{0A43A705-D41A-4485-8336-15784FBD30DF}" srcOrd="2" destOrd="0" presId="urn:microsoft.com/office/officeart/2005/8/layout/cycle4"/>
    <dgm:cxn modelId="{0F05AEA6-0898-4F3B-82C9-CF0FF2AD2E8E}" type="presParOf" srcId="{0A43A705-D41A-4485-8336-15784FBD30DF}" destId="{EFA4FB7A-BF07-480D-8ED0-11246CF865E4}" srcOrd="0" destOrd="0" presId="urn:microsoft.com/office/officeart/2005/8/layout/cycle4"/>
    <dgm:cxn modelId="{E98D4CCF-6E59-4852-AC53-B7F83309D4F4}" type="presParOf" srcId="{0A43A705-D41A-4485-8336-15784FBD30DF}" destId="{09F2F6E6-0096-41BB-A378-0742FE32B99E}" srcOrd="1" destOrd="0" presId="urn:microsoft.com/office/officeart/2005/8/layout/cycle4"/>
    <dgm:cxn modelId="{5B409983-FA50-41DA-A00E-E5AC32DA2E38}" type="presParOf" srcId="{2165B876-4531-4F7B-879C-402AC1744EEC}" destId="{30121516-9A76-4EB0-AD7C-AD7751FCF952}" srcOrd="3" destOrd="0" presId="urn:microsoft.com/office/officeart/2005/8/layout/cycle4"/>
    <dgm:cxn modelId="{0B64EA94-273E-44D1-B17F-CBA38587BE71}" type="presParOf" srcId="{30121516-9A76-4EB0-AD7C-AD7751FCF952}" destId="{D97DB05F-532E-4412-888C-A95B47657C5B}" srcOrd="0" destOrd="0" presId="urn:microsoft.com/office/officeart/2005/8/layout/cycle4"/>
    <dgm:cxn modelId="{CE7E07BB-DE7C-436B-82EC-79BE857D0D98}" type="presParOf" srcId="{30121516-9A76-4EB0-AD7C-AD7751FCF952}" destId="{8E12470E-3544-4253-BF0A-288958BA12C7}" srcOrd="1" destOrd="0" presId="urn:microsoft.com/office/officeart/2005/8/layout/cycle4"/>
    <dgm:cxn modelId="{D1BD1617-54BF-4C2F-A312-480E58651CF1}" type="presParOf" srcId="{2165B876-4531-4F7B-879C-402AC1744EEC}" destId="{29A18FFE-4D91-47A1-B8E8-BDFD45F708AA}" srcOrd="4" destOrd="0" presId="urn:microsoft.com/office/officeart/2005/8/layout/cycle4"/>
    <dgm:cxn modelId="{A5ADE7C5-AF87-4B50-9870-C6972ED434B9}" type="presParOf" srcId="{3A7CEB18-5539-42D3-9534-2E1F4A62256D}" destId="{6FA64FB2-95BD-4B54-B5B7-924DA7B3CBED}" srcOrd="1" destOrd="0" presId="urn:microsoft.com/office/officeart/2005/8/layout/cycle4"/>
    <dgm:cxn modelId="{10BAA62A-DBE6-4885-A12D-DCD7768D52DD}" type="presParOf" srcId="{6FA64FB2-95BD-4B54-B5B7-924DA7B3CBED}" destId="{1E4B61E8-0DDE-4E58-918B-28BCB23471A3}" srcOrd="0" destOrd="0" presId="urn:microsoft.com/office/officeart/2005/8/layout/cycle4"/>
    <dgm:cxn modelId="{573EC277-6BAC-4202-BE1B-B05A414C0BB4}" type="presParOf" srcId="{6FA64FB2-95BD-4B54-B5B7-924DA7B3CBED}" destId="{2346AA48-564F-488E-BB8D-5F82D7D5B0EE}" srcOrd="1" destOrd="0" presId="urn:microsoft.com/office/officeart/2005/8/layout/cycle4"/>
    <dgm:cxn modelId="{C3AEFF15-6851-43E7-B4A3-DB90F922B112}" type="presParOf" srcId="{6FA64FB2-95BD-4B54-B5B7-924DA7B3CBED}" destId="{306F4AA6-0AAE-494A-8D88-E8B62709E530}" srcOrd="2" destOrd="0" presId="urn:microsoft.com/office/officeart/2005/8/layout/cycle4"/>
    <dgm:cxn modelId="{9B1CB99F-458D-4241-A393-D0B24335550C}" type="presParOf" srcId="{6FA64FB2-95BD-4B54-B5B7-924DA7B3CBED}" destId="{E231A823-9BB0-4308-B142-C3325DD766C5}" srcOrd="3" destOrd="0" presId="urn:microsoft.com/office/officeart/2005/8/layout/cycle4"/>
    <dgm:cxn modelId="{C3865C42-D88E-480C-A7D0-1A5B397E1241}" type="presParOf" srcId="{6FA64FB2-95BD-4B54-B5B7-924DA7B3CBED}" destId="{09863615-2E48-48F0-93C7-DFD6FDEC76A1}" srcOrd="4" destOrd="0" presId="urn:microsoft.com/office/officeart/2005/8/layout/cycle4"/>
    <dgm:cxn modelId="{29739C07-6AE0-4CBC-8134-DAAA9D2204E9}" type="presParOf" srcId="{3A7CEB18-5539-42D3-9534-2E1F4A62256D}" destId="{E09DDA2F-C0A3-47BF-8114-6E992BAAD0F2}" srcOrd="2" destOrd="0" presId="urn:microsoft.com/office/officeart/2005/8/layout/cycle4"/>
    <dgm:cxn modelId="{2081B21A-0E4A-4CF1-9F62-4F77AAC12010}" type="presParOf" srcId="{3A7CEB18-5539-42D3-9534-2E1F4A62256D}" destId="{430E1DB4-AC88-43D3-BBA2-D6EB815D2882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4FB7A-BF07-480D-8ED0-11246CF865E4}">
      <dsp:nvSpPr>
        <dsp:cNvPr id="0" name=""/>
        <dsp:cNvSpPr/>
      </dsp:nvSpPr>
      <dsp:spPr>
        <a:xfrm>
          <a:off x="5008908" y="2588848"/>
          <a:ext cx="2724885" cy="173521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0" i="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є ризик краху організації, тому у акцент на виживанні організації</a:t>
          </a:r>
          <a:endParaRPr lang="uk-UA" sz="16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64490" y="3060769"/>
        <a:ext cx="1831185" cy="1225176"/>
      </dsp:txXfrm>
    </dsp:sp>
    <dsp:sp modelId="{D97DB05F-532E-4412-888C-A95B47657C5B}">
      <dsp:nvSpPr>
        <dsp:cNvPr id="0" name=""/>
        <dsp:cNvSpPr/>
      </dsp:nvSpPr>
      <dsp:spPr>
        <a:xfrm>
          <a:off x="212984" y="2611132"/>
          <a:ext cx="3039998" cy="166938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0" rIns="6096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0" i="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 можливостей при одночасному усуненні слабких сторін </a:t>
          </a:r>
          <a:endParaRPr lang="uk-UA" sz="16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9655" y="3065149"/>
        <a:ext cx="2054656" cy="1178695"/>
      </dsp:txXfrm>
    </dsp:sp>
    <dsp:sp modelId="{A6BE215F-3CEB-48B5-AE20-EDF751DE16EC}">
      <dsp:nvSpPr>
        <dsp:cNvPr id="0" name=""/>
        <dsp:cNvSpPr/>
      </dsp:nvSpPr>
      <dsp:spPr>
        <a:xfrm>
          <a:off x="4591781" y="-35953"/>
          <a:ext cx="3147263" cy="1438590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0" i="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сильні сторони повинні бути використані для боротьби із зовнішніми загрозами</a:t>
          </a:r>
          <a:endParaRPr lang="uk-UA" sz="16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67562" y="-4352"/>
        <a:ext cx="2139882" cy="1015741"/>
      </dsp:txXfrm>
    </dsp:sp>
    <dsp:sp modelId="{8DEE00A3-64E3-42CA-9D21-8CC3F86E77FF}">
      <dsp:nvSpPr>
        <dsp:cNvPr id="0" name=""/>
        <dsp:cNvSpPr/>
      </dsp:nvSpPr>
      <dsp:spPr>
        <a:xfrm>
          <a:off x="265540" y="15619"/>
          <a:ext cx="2927424" cy="1438590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66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0" i="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потужне розширення організації та використанні можливостей</a:t>
          </a:r>
          <a:endParaRPr lang="uk-UA" sz="1600" kern="1200" noProof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7141" y="47220"/>
        <a:ext cx="1985995" cy="1015741"/>
      </dsp:txXfrm>
    </dsp:sp>
    <dsp:sp modelId="{1E4B61E8-0DDE-4E58-918B-28BCB23471A3}">
      <dsp:nvSpPr>
        <dsp:cNvPr id="0" name=""/>
        <dsp:cNvSpPr/>
      </dsp:nvSpPr>
      <dsp:spPr>
        <a:xfrm>
          <a:off x="1920050" y="294450"/>
          <a:ext cx="1946593" cy="1946593"/>
        </a:xfrm>
        <a:prstGeom prst="pieWedge">
          <a:avLst/>
        </a:prstGeom>
        <a:solidFill>
          <a:srgbClr val="096D6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Агресивна стратегія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90194" y="864594"/>
        <a:ext cx="1376449" cy="1376449"/>
      </dsp:txXfrm>
    </dsp:sp>
    <dsp:sp modelId="{2346AA48-564F-488E-BB8D-5F82D7D5B0EE}">
      <dsp:nvSpPr>
        <dsp:cNvPr id="0" name=""/>
        <dsp:cNvSpPr/>
      </dsp:nvSpPr>
      <dsp:spPr>
        <a:xfrm rot="5400000">
          <a:off x="3956555" y="294450"/>
          <a:ext cx="1946593" cy="1946593"/>
        </a:xfrm>
        <a:prstGeom prst="pieWedge">
          <a:avLst/>
        </a:prstGeom>
        <a:solidFill>
          <a:srgbClr val="096D6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Консервативна стратегія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956555" y="864594"/>
        <a:ext cx="1376449" cy="1376449"/>
      </dsp:txXfrm>
    </dsp:sp>
    <dsp:sp modelId="{306F4AA6-0AAE-494A-8D88-E8B62709E530}">
      <dsp:nvSpPr>
        <dsp:cNvPr id="0" name=""/>
        <dsp:cNvSpPr/>
      </dsp:nvSpPr>
      <dsp:spPr>
        <a:xfrm rot="10800000">
          <a:off x="3913575" y="2339559"/>
          <a:ext cx="1946593" cy="1946593"/>
        </a:xfrm>
        <a:prstGeom prst="pieWedge">
          <a:avLst/>
        </a:prstGeom>
        <a:solidFill>
          <a:srgbClr val="096D6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Оборонна стратегія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3913575" y="2339559"/>
        <a:ext cx="1376449" cy="1376449"/>
      </dsp:txXfrm>
    </dsp:sp>
    <dsp:sp modelId="{E231A823-9BB0-4308-B142-C3325DD766C5}">
      <dsp:nvSpPr>
        <dsp:cNvPr id="0" name=""/>
        <dsp:cNvSpPr/>
      </dsp:nvSpPr>
      <dsp:spPr>
        <a:xfrm rot="16200000">
          <a:off x="1920050" y="2330955"/>
          <a:ext cx="1946593" cy="1946593"/>
        </a:xfrm>
        <a:prstGeom prst="pieWedge">
          <a:avLst/>
        </a:prstGeom>
        <a:solidFill>
          <a:srgbClr val="096D6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Конкуреційна</a:t>
          </a:r>
          <a:r>
            <a:rPr lang="uk-UA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стратегія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2490194" y="2330955"/>
        <a:ext cx="1376449" cy="1376449"/>
      </dsp:txXfrm>
    </dsp:sp>
    <dsp:sp modelId="{E09DDA2F-C0A3-47BF-8114-6E992BAAD0F2}">
      <dsp:nvSpPr>
        <dsp:cNvPr id="0" name=""/>
        <dsp:cNvSpPr/>
      </dsp:nvSpPr>
      <dsp:spPr>
        <a:xfrm>
          <a:off x="3575554" y="1881396"/>
          <a:ext cx="672091" cy="584427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0E1DB4-AC88-43D3-BBA2-D6EB815D2882}">
      <dsp:nvSpPr>
        <dsp:cNvPr id="0" name=""/>
        <dsp:cNvSpPr/>
      </dsp:nvSpPr>
      <dsp:spPr>
        <a:xfrm rot="10800000">
          <a:off x="3575554" y="2106176"/>
          <a:ext cx="672091" cy="584427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157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125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12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099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34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12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016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92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491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387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489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954B4-9F1B-42D5-AEA3-4820F8FCF67F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20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88770" y="611816"/>
            <a:ext cx="6858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4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у власній справі</a:t>
            </a:r>
            <a:endParaRPr lang="uk-UA" sz="28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3"/>
          <p:cNvSpPr txBox="1">
            <a:spLocks noChangeArrowheads="1"/>
          </p:cNvSpPr>
          <p:nvPr/>
        </p:nvSpPr>
        <p:spPr bwMode="auto">
          <a:xfrm>
            <a:off x="1709928" y="1820447"/>
            <a:ext cx="6858000" cy="2398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4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3. </a:t>
            </a:r>
            <a:r>
              <a:rPr lang="ru-RU" sz="36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SWOT </a:t>
            </a:r>
            <a:r>
              <a:rPr lang="ru-RU" sz="36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endParaRPr lang="ru-RU" sz="36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uk-UA" sz="3600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1440180" y="3819935"/>
            <a:ext cx="6858000" cy="3063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40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SWOT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uk-UA" sz="4000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uk-UA" sz="36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329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 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аналіз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SWOТ-аналіз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аналіз зовнішнього та внутрішнього середовища організації. Аналізу підлягають сильні сторони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Strength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слабкі сторони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Weakness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внутрішнього середовища, а також можливості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загрози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Threats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зовнішнього середовища організації.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6117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SWOT -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аналіз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4218" y="1614170"/>
            <a:ext cx="5539740" cy="4556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38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Сильні та слабкі сторони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 аналіз повинен охоплювати такі сфери діяльності організації: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🔶 знання та людські ресурси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🔶 фінанси та менеджмент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🔶 інструменти для реалізації бізнес-процесів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🔶 виробництво, технології, логістика, дослідження та розробки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🔶 продаж і обслуговування клієнтів.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187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та загрози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та загрози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SWOT-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 - це зовнішні явища та процеси, які впливають на розвиток та розширення організації.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🔶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політико-правові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🔶 економічні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🔶 технологічні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🔶 соціокультурні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🔶 етичні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🔶 екологічні.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2515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Внутрішнє середовище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822351"/>
              </p:ext>
            </p:extLst>
          </p:nvPr>
        </p:nvGraphicFramePr>
        <p:xfrm>
          <a:off x="992777" y="1619794"/>
          <a:ext cx="7498079" cy="46386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6616">
                  <a:extLst>
                    <a:ext uri="{9D8B030D-6E8A-4147-A177-3AD203B41FA5}">
                      <a16:colId xmlns:a16="http://schemas.microsoft.com/office/drawing/2014/main" xmlns="" val="3612835701"/>
                    </a:ext>
                  </a:extLst>
                </a:gridCol>
                <a:gridCol w="4191463">
                  <a:extLst>
                    <a:ext uri="{9D8B030D-6E8A-4147-A177-3AD203B41FA5}">
                      <a16:colId xmlns:a16="http://schemas.microsoft.com/office/drawing/2014/main" xmlns="" val="2562928859"/>
                    </a:ext>
                  </a:extLst>
                </a:gridCol>
              </a:tblGrid>
              <a:tr h="2363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Сильні сторони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Слабкі сторони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3843215088"/>
                  </a:ext>
                </a:extLst>
              </a:tr>
              <a:tr h="433567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досвід</a:t>
                      </a:r>
                      <a:r>
                        <a:rPr lang="uk-UA" sz="1800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роботи в торгівлі (у сфері…)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наявність постачальника</a:t>
                      </a: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вигідне місце розташування</a:t>
                      </a: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економічна </a:t>
                      </a: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освіта;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наявність </a:t>
                      </a: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постачальників</a:t>
                      </a:r>
                      <a:r>
                        <a:rPr lang="ru-RU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наявність </a:t>
                      </a: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матеріально-технічної </a:t>
                      </a: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бази</a:t>
                      </a: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наявність</a:t>
                      </a:r>
                      <a:r>
                        <a:rPr lang="uk-UA" sz="1800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клієнтської бази.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</a:pP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відсутність власного транспортного </a:t>
                      </a: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засобу чи приміщення</a:t>
                      </a:r>
                      <a:r>
                        <a:rPr lang="en-US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незначні масштаби бізнесу</a:t>
                      </a: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відсутність </a:t>
                      </a: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досвіду самостійного ведення бізнесу</a:t>
                      </a:r>
                      <a:r>
                        <a:rPr lang="ru-RU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 кількість оборотних коштів</a:t>
                      </a: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вузька продуктова лінійка</a:t>
                      </a: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відсутність бази постійних клієнтів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невідома торгова </a:t>
                      </a:r>
                      <a:r>
                        <a:rPr lang="uk-UA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марка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250697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0812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 середовище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68977"/>
              </p:ext>
            </p:extLst>
          </p:nvPr>
        </p:nvGraphicFramePr>
        <p:xfrm>
          <a:off x="992778" y="1933303"/>
          <a:ext cx="7686552" cy="39841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9732">
                  <a:extLst>
                    <a:ext uri="{9D8B030D-6E8A-4147-A177-3AD203B41FA5}">
                      <a16:colId xmlns:a16="http://schemas.microsoft.com/office/drawing/2014/main" xmlns="" val="4102323643"/>
                    </a:ext>
                  </a:extLst>
                </a:gridCol>
                <a:gridCol w="4296820">
                  <a:extLst>
                    <a:ext uri="{9D8B030D-6E8A-4147-A177-3AD203B41FA5}">
                      <a16:colId xmlns:a16="http://schemas.microsoft.com/office/drawing/2014/main" xmlns="" val="4199966348"/>
                    </a:ext>
                  </a:extLst>
                </a:gridCol>
              </a:tblGrid>
              <a:tr h="340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Можливості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Загрози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516849676"/>
                  </a:ext>
                </a:extLst>
              </a:tr>
              <a:tr h="364339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</a:pP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зростаючий </a:t>
                      </a: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попит</a:t>
                      </a:r>
                      <a:r>
                        <a:rPr lang="ru-RU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зниження цін на сировину та витратні матеріали</a:t>
                      </a:r>
                      <a:r>
                        <a:rPr lang="ru-RU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вихід конкурентів з ринку</a:t>
                      </a: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зниження експортних тарифів</a:t>
                      </a: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державна підтримка галузі</a:t>
                      </a: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податкові </a:t>
                      </a: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пільги.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</a:pP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інфляція;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зростання конкуренції;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падіння рівня доходів значної частини  населення</a:t>
                      </a:r>
                      <a:r>
                        <a:rPr lang="ru-RU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сезонний </a:t>
                      </a: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спад попиту на продукцію</a:t>
                      </a:r>
                      <a:r>
                        <a:rPr lang="ru-RU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поява </a:t>
                      </a: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товарів-замінників</a:t>
                      </a:r>
                      <a:r>
                        <a:rPr lang="en-US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економічний спад в </a:t>
                      </a: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країні;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воєнний стан в країні;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коливання</a:t>
                      </a:r>
                      <a:r>
                        <a:rPr lang="uk-UA" sz="1800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валютного курсу.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3289723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653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 стратегії дій при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SWOT-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лізі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761" y="1606550"/>
            <a:ext cx="6854653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9944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>
            <a:normAutofit fontScale="90000"/>
          </a:bodyPr>
          <a:lstStyle/>
          <a:p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 стратегії дій при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SWOT-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лізі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969448"/>
              </p:ext>
            </p:extLst>
          </p:nvPr>
        </p:nvGraphicFramePr>
        <p:xfrm>
          <a:off x="852488" y="1606550"/>
          <a:ext cx="7823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99659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319</Words>
  <Application>Microsoft Office PowerPoint</Application>
  <PresentationFormat>Екран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0" baseType="lpstr">
      <vt:lpstr>Тема Office</vt:lpstr>
      <vt:lpstr>Презентація PowerPoint</vt:lpstr>
      <vt:lpstr>SWOT - аналіз</vt:lpstr>
      <vt:lpstr>SWOT - аналіз</vt:lpstr>
      <vt:lpstr>Сильні та слабкі сторони</vt:lpstr>
      <vt:lpstr>Можливості та загрози </vt:lpstr>
      <vt:lpstr>Внутрішнє середовище</vt:lpstr>
      <vt:lpstr>Зовнішнє середовище</vt:lpstr>
      <vt:lpstr>Вибір стратегії дій при SWOT-аналізі</vt:lpstr>
      <vt:lpstr>Вибір стратегії дій при SWOT-аналізі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Пользователь Windows</dc:creator>
  <cp:lastModifiedBy>Пользователь Windows</cp:lastModifiedBy>
  <cp:revision>18</cp:revision>
  <dcterms:created xsi:type="dcterms:W3CDTF">2024-03-15T07:00:30Z</dcterms:created>
  <dcterms:modified xsi:type="dcterms:W3CDTF">2024-03-15T09:26:18Z</dcterms:modified>
</cp:coreProperties>
</file>