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4" d="100"/>
          <a:sy n="64" d="100"/>
        </p:scale>
        <p:origin x="-384" y="15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C2E5F-CDE8-44AE-A823-887B4903F711}" type="datetimeFigureOut">
              <a:rPr lang="uk-UA" smtClean="0"/>
              <a:t>01.05.2024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0BACE-E0D4-4EC8-A737-AAAC94E8E7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48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954292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545"/>
              </a:lnSpc>
              <a:buNone/>
            </a:pPr>
            <a:r>
              <a:rPr lang="en-US" sz="6036" kern="0" spc="-18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Що таке штучний інтелект?</a:t>
            </a:r>
            <a:endParaRPr lang="en-US" sz="6036" dirty="0"/>
          </a:p>
        </p:txBody>
      </p:sp>
      <p:sp>
        <p:nvSpPr>
          <p:cNvPr id="6" name="Text 3"/>
          <p:cNvSpPr/>
          <p:nvPr/>
        </p:nvSpPr>
        <p:spPr>
          <a:xfrm>
            <a:off x="833199" y="420397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Штучний інтелект (ШІ) - це галузь комп'ютерних наук, що займається розробкою систем і алгоритмів, здатних виконувати завдання, які традиційно вимагають людського інтелекту, такі як сприйняття, навчання, міркування та прийняття рішень.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833199" y="587549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99686" y="5880973"/>
            <a:ext cx="238637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endParaRPr lang="en-US" sz="21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904113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3621167" y="427673"/>
            <a:ext cx="7388066" cy="9720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827"/>
              </a:lnSpc>
              <a:buNone/>
            </a:pPr>
            <a:r>
              <a:rPr lang="en-US" sz="3062" kern="0" spc="-92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Майбутнє штучного інтелекту: перспективи та прогнози</a:t>
            </a:r>
            <a:endParaRPr lang="en-US" sz="3062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583" y="1710690"/>
            <a:ext cx="1218962" cy="18851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430560" y="2737723"/>
            <a:ext cx="74890" cy="3499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6"/>
              </a:lnSpc>
              <a:buNone/>
            </a:pPr>
            <a:r>
              <a:rPr lang="en-US" sz="1531" kern="0" spc="-4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1531" dirty="0"/>
          </a:p>
        </p:txBody>
      </p:sp>
      <p:sp>
        <p:nvSpPr>
          <p:cNvPr id="7" name="Text 4"/>
          <p:cNvSpPr/>
          <p:nvPr/>
        </p:nvSpPr>
        <p:spPr>
          <a:xfrm>
            <a:off x="6233041" y="1987629"/>
            <a:ext cx="3612952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kern="0" spc="-4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Прогрес в області машинного навчання</a:t>
            </a:r>
            <a:endParaRPr lang="en-US" sz="1531" dirty="0"/>
          </a:p>
        </p:txBody>
      </p:sp>
      <p:sp>
        <p:nvSpPr>
          <p:cNvPr id="8" name="Text 5"/>
          <p:cNvSpPr/>
          <p:nvPr/>
        </p:nvSpPr>
        <p:spPr>
          <a:xfrm>
            <a:off x="6233041" y="2323862"/>
            <a:ext cx="4620697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Розвиток глибоких нейронних мереж та інших технологій машинного навчання дозволить ШІ значно покращити свої аналітичні здібності та здатність до вирішення складних завдань.</a:t>
            </a:r>
            <a:endParaRPr lang="en-US" sz="1225" dirty="0"/>
          </a:p>
        </p:txBody>
      </p:sp>
      <p:sp>
        <p:nvSpPr>
          <p:cNvPr id="9" name="Shape 6"/>
          <p:cNvSpPr/>
          <p:nvPr/>
        </p:nvSpPr>
        <p:spPr>
          <a:xfrm>
            <a:off x="6116360" y="3599527"/>
            <a:ext cx="4854059" cy="15538"/>
          </a:xfrm>
          <a:prstGeom prst="roundRect">
            <a:avLst>
              <a:gd name="adj" fmla="val 450462"/>
            </a:avLst>
          </a:prstGeom>
          <a:solidFill>
            <a:srgbClr val="E2C8B5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9103" y="3634621"/>
            <a:ext cx="2438043" cy="1885117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17582" y="4402217"/>
            <a:ext cx="101084" cy="3499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6"/>
              </a:lnSpc>
              <a:buNone/>
            </a:pPr>
            <a:r>
              <a:rPr lang="en-US" sz="1531" kern="0" spc="-4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1531" dirty="0"/>
          </a:p>
        </p:txBody>
      </p:sp>
      <p:sp>
        <p:nvSpPr>
          <p:cNvPr id="12" name="Text 8"/>
          <p:cNvSpPr/>
          <p:nvPr/>
        </p:nvSpPr>
        <p:spPr>
          <a:xfrm>
            <a:off x="6842641" y="4035981"/>
            <a:ext cx="2924175" cy="2430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kern="0" spc="-4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Поширення автономних систем</a:t>
            </a:r>
            <a:endParaRPr lang="en-US" sz="1531" dirty="0"/>
          </a:p>
        </p:txBody>
      </p:sp>
      <p:sp>
        <p:nvSpPr>
          <p:cNvPr id="13" name="Text 9"/>
          <p:cNvSpPr/>
          <p:nvPr/>
        </p:nvSpPr>
        <p:spPr>
          <a:xfrm>
            <a:off x="6842641" y="4372213"/>
            <a:ext cx="4011097" cy="74616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Самокеровані автомобілі, дрони та роботи стануть звичним явищем, значно підвищуючи ефективність та безпеку у різних сферах.</a:t>
            </a:r>
            <a:endParaRPr lang="en-US" sz="1225" dirty="0"/>
          </a:p>
        </p:txBody>
      </p:sp>
      <p:sp>
        <p:nvSpPr>
          <p:cNvPr id="14" name="Shape 10"/>
          <p:cNvSpPr/>
          <p:nvPr/>
        </p:nvSpPr>
        <p:spPr>
          <a:xfrm>
            <a:off x="6725960" y="5523458"/>
            <a:ext cx="4244459" cy="15538"/>
          </a:xfrm>
          <a:prstGeom prst="roundRect">
            <a:avLst>
              <a:gd name="adj" fmla="val 450462"/>
            </a:avLst>
          </a:prstGeom>
          <a:solidFill>
            <a:srgbClr val="E2C8B5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9622" y="5558552"/>
            <a:ext cx="3657005" cy="1885117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415439" y="6326148"/>
            <a:ext cx="105370" cy="3499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56"/>
              </a:lnSpc>
              <a:buNone/>
            </a:pPr>
            <a:r>
              <a:rPr lang="en-US" sz="1531" kern="0" spc="-4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1531" dirty="0"/>
          </a:p>
        </p:txBody>
      </p:sp>
      <p:sp>
        <p:nvSpPr>
          <p:cNvPr id="17" name="Text 12"/>
          <p:cNvSpPr/>
          <p:nvPr/>
        </p:nvSpPr>
        <p:spPr>
          <a:xfrm>
            <a:off x="7452122" y="5714048"/>
            <a:ext cx="3401616" cy="486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14"/>
              </a:lnSpc>
              <a:buNone/>
            </a:pPr>
            <a:r>
              <a:rPr lang="en-US" sz="1531" kern="0" spc="-4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Розвиток штучного загального інтелекту</a:t>
            </a:r>
            <a:endParaRPr lang="en-US" sz="1531" dirty="0"/>
          </a:p>
        </p:txBody>
      </p:sp>
      <p:sp>
        <p:nvSpPr>
          <p:cNvPr id="18" name="Text 13"/>
          <p:cNvSpPr/>
          <p:nvPr/>
        </p:nvSpPr>
        <p:spPr>
          <a:xfrm>
            <a:off x="7452122" y="6293287"/>
            <a:ext cx="3401616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Створення систем ШІ, здатних адаптуватися і вчитися так само, як люди, може стати справжнім революційним проривом у майбутньому.</a:t>
            </a:r>
            <a:endParaRPr lang="en-US" sz="1225" dirty="0"/>
          </a:p>
        </p:txBody>
      </p:sp>
      <p:sp>
        <p:nvSpPr>
          <p:cNvPr id="19" name="Text 14"/>
          <p:cNvSpPr/>
          <p:nvPr/>
        </p:nvSpPr>
        <p:spPr>
          <a:xfrm>
            <a:off x="3621167" y="7618571"/>
            <a:ext cx="7388066" cy="994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1960"/>
              </a:lnSpc>
              <a:buNone/>
            </a:pPr>
            <a:r>
              <a:rPr lang="en-US" sz="1225" kern="0" spc="-24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Експерти прогнозують, що у найближчі роки штучний інтелект продовжить стрімко розвиватися в багатьох напрямках. Очікується, що ШІ знайде широке застосування в медицині, транспорті, безпеці, фінансах та інших сферах, значно підвищуючи ефективність, точність та швидкість ухвалення рішень.</a:t>
            </a:r>
            <a:endParaRPr lang="en-US" sz="12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420" y="0"/>
            <a:ext cx="36576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1286" y="558641"/>
            <a:ext cx="9450229" cy="12687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996"/>
              </a:lnSpc>
              <a:buNone/>
            </a:pPr>
            <a:r>
              <a:rPr lang="en-US" sz="3997" kern="0" spc="-120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Історія виникнення штучного інтелекту</a:t>
            </a:r>
            <a:endParaRPr lang="en-US" sz="3997" dirty="0"/>
          </a:p>
        </p:txBody>
      </p:sp>
      <p:sp>
        <p:nvSpPr>
          <p:cNvPr id="6" name="Shape 3"/>
          <p:cNvSpPr/>
          <p:nvPr/>
        </p:nvSpPr>
        <p:spPr>
          <a:xfrm>
            <a:off x="1045488" y="2131814"/>
            <a:ext cx="40600" cy="5539026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1294090" y="2498467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8" name="Shape 5"/>
          <p:cNvSpPr/>
          <p:nvPr/>
        </p:nvSpPr>
        <p:spPr>
          <a:xfrm>
            <a:off x="837367" y="2290405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07031" y="2328386"/>
            <a:ext cx="117277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kern="0" spc="-7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398" dirty="0"/>
          </a:p>
        </p:txBody>
      </p:sp>
      <p:sp>
        <p:nvSpPr>
          <p:cNvPr id="10" name="Text 7"/>
          <p:cNvSpPr/>
          <p:nvPr/>
        </p:nvSpPr>
        <p:spPr>
          <a:xfrm>
            <a:off x="2182297" y="2334816"/>
            <a:ext cx="2537698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kern="0" spc="-6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Перші ідеї та спроби</a:t>
            </a:r>
            <a:endParaRPr lang="en-US" sz="1998" dirty="0"/>
          </a:p>
        </p:txBody>
      </p:sp>
      <p:sp>
        <p:nvSpPr>
          <p:cNvPr id="11" name="Text 8"/>
          <p:cNvSpPr/>
          <p:nvPr/>
        </p:nvSpPr>
        <p:spPr>
          <a:xfrm>
            <a:off x="2182297" y="2773680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Концепція штучного інтелекту зародилася ще в 17 столітті, коли філософи та вчені почали розмірковувати про можливість створення машин, що мають розум і можуть виконувати інтелектуальні завдання.</a:t>
            </a:r>
            <a:endParaRPr lang="en-US" sz="1599" dirty="0"/>
          </a:p>
        </p:txBody>
      </p:sp>
      <p:sp>
        <p:nvSpPr>
          <p:cNvPr id="12" name="Shape 9"/>
          <p:cNvSpPr/>
          <p:nvPr/>
        </p:nvSpPr>
        <p:spPr>
          <a:xfrm>
            <a:off x="1294090" y="4520744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13" name="Shape 10"/>
          <p:cNvSpPr/>
          <p:nvPr/>
        </p:nvSpPr>
        <p:spPr>
          <a:xfrm>
            <a:off x="837367" y="4312682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86552" y="4350663"/>
            <a:ext cx="158353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kern="0" spc="-7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398" dirty="0"/>
          </a:p>
        </p:txBody>
      </p:sp>
      <p:sp>
        <p:nvSpPr>
          <p:cNvPr id="15" name="Text 12"/>
          <p:cNvSpPr/>
          <p:nvPr/>
        </p:nvSpPr>
        <p:spPr>
          <a:xfrm>
            <a:off x="2182297" y="4357092"/>
            <a:ext cx="2606040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kern="0" spc="-6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Прорив у 1950-х роках</a:t>
            </a:r>
            <a:endParaRPr lang="en-US" sz="1998" dirty="0"/>
          </a:p>
        </p:txBody>
      </p:sp>
      <p:sp>
        <p:nvSpPr>
          <p:cNvPr id="16" name="Text 13"/>
          <p:cNvSpPr/>
          <p:nvPr/>
        </p:nvSpPr>
        <p:spPr>
          <a:xfrm>
            <a:off x="2182297" y="4795957"/>
            <a:ext cx="8029218" cy="974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1950-х роках вчені, такі як Алан Тюрінг, Джон Маккарті та Марвін Мінський, розробили перші основи теорії штучного інтелекту та започаткували нове академічне поле.</a:t>
            </a:r>
            <a:endParaRPr lang="en-US" sz="1599" dirty="0"/>
          </a:p>
        </p:txBody>
      </p:sp>
      <p:sp>
        <p:nvSpPr>
          <p:cNvPr id="17" name="Shape 14"/>
          <p:cNvSpPr/>
          <p:nvPr/>
        </p:nvSpPr>
        <p:spPr>
          <a:xfrm>
            <a:off x="1294090" y="6543020"/>
            <a:ext cx="710565" cy="40600"/>
          </a:xfrm>
          <a:prstGeom prst="roundRect">
            <a:avLst>
              <a:gd name="adj" fmla="val 225027"/>
            </a:avLst>
          </a:prstGeom>
          <a:solidFill>
            <a:srgbClr val="E2C8B5"/>
          </a:solidFill>
          <a:ln/>
        </p:spPr>
      </p:sp>
      <p:sp>
        <p:nvSpPr>
          <p:cNvPr id="18" name="Shape 15"/>
          <p:cNvSpPr/>
          <p:nvPr/>
        </p:nvSpPr>
        <p:spPr>
          <a:xfrm>
            <a:off x="837367" y="6334958"/>
            <a:ext cx="456724" cy="456724"/>
          </a:xfrm>
          <a:prstGeom prst="roundRect">
            <a:avLst>
              <a:gd name="adj" fmla="val 2000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983218" y="6372939"/>
            <a:ext cx="165021" cy="3806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997"/>
              </a:lnSpc>
              <a:buNone/>
            </a:pPr>
            <a:r>
              <a:rPr lang="en-US" sz="2398" kern="0" spc="-7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398" dirty="0"/>
          </a:p>
        </p:txBody>
      </p:sp>
      <p:sp>
        <p:nvSpPr>
          <p:cNvPr id="20" name="Text 17"/>
          <p:cNvSpPr/>
          <p:nvPr/>
        </p:nvSpPr>
        <p:spPr>
          <a:xfrm>
            <a:off x="2182297" y="6379369"/>
            <a:ext cx="3437930" cy="317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98"/>
              </a:lnSpc>
              <a:buNone/>
            </a:pPr>
            <a:r>
              <a:rPr lang="en-US" sz="1998" kern="0" spc="-60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Розвиток в 1960-1980-х роках</a:t>
            </a:r>
            <a:endParaRPr lang="en-US" sz="1998" dirty="0"/>
          </a:p>
        </p:txBody>
      </p:sp>
      <p:sp>
        <p:nvSpPr>
          <p:cNvPr id="21" name="Text 18"/>
          <p:cNvSpPr/>
          <p:nvPr/>
        </p:nvSpPr>
        <p:spPr>
          <a:xfrm>
            <a:off x="2182297" y="6818233"/>
            <a:ext cx="8029218" cy="6496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58"/>
              </a:lnSpc>
              <a:buNone/>
            </a:pPr>
            <a:r>
              <a:rPr lang="en-US" sz="1599" kern="0" spc="-32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наступні два десятиліття штучний інтелект активно розвивався, але зіткнувся з обмеженнями тогочасних обчислювальних можливостей.</a:t>
            </a:r>
            <a:endParaRPr lang="en-US" sz="15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19599" y="1565672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Перші спроби створення штучного інтелекту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6675001" y="3287673"/>
            <a:ext cx="7122200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Ще в 17 столітті філософи та вчені, такі як Рене Декарт і Готфрід Лейбніц, почали розмірковувати про можливість створення "мислячих машин".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6675001" y="4575929"/>
            <a:ext cx="7122200" cy="11994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2"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1930-х роках Алан Тюрінг опублікував фундаментальну роботу "Про обчислювані числа", окресливши теоретичні основи для розробки штучного інтелекту.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675001" y="5864185"/>
            <a:ext cx="7122200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Font typeface="+mj-lt"/>
              <a:buAutoNum type="arabicPeriod" startAt="3"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1950-х роках Джон Маккарті ввів термін "штучний інтелект" та організував перші конференції, присвячені цій темі.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30672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306955" y="579834"/>
            <a:ext cx="10016490" cy="13180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9"/>
              </a:lnSpc>
              <a:buNone/>
            </a:pPr>
            <a:r>
              <a:rPr lang="en-US" sz="4151" kern="0" spc="-125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Розвиток штучного інтелекту в 20 столітті</a:t>
            </a:r>
            <a:endParaRPr lang="en-US" sz="4151" dirty="0"/>
          </a:p>
        </p:txBody>
      </p:sp>
      <p:sp>
        <p:nvSpPr>
          <p:cNvPr id="5" name="Shape 3"/>
          <p:cNvSpPr/>
          <p:nvPr/>
        </p:nvSpPr>
        <p:spPr>
          <a:xfrm>
            <a:off x="7294126" y="2319576"/>
            <a:ext cx="42148" cy="5331262"/>
          </a:xfrm>
          <a:prstGeom prst="roundRect">
            <a:avLst>
              <a:gd name="adj" fmla="val 225144"/>
            </a:avLst>
          </a:prstGeom>
          <a:solidFill>
            <a:srgbClr val="E2C8B5"/>
          </a:solidFill>
          <a:ln/>
        </p:spPr>
      </p:sp>
      <p:sp>
        <p:nvSpPr>
          <p:cNvPr id="6" name="Shape 4"/>
          <p:cNvSpPr/>
          <p:nvPr/>
        </p:nvSpPr>
        <p:spPr>
          <a:xfrm>
            <a:off x="6340019" y="2700338"/>
            <a:ext cx="737949" cy="42148"/>
          </a:xfrm>
          <a:prstGeom prst="roundRect">
            <a:avLst>
              <a:gd name="adj" fmla="val 225144"/>
            </a:avLst>
          </a:prstGeom>
          <a:solidFill>
            <a:srgbClr val="E2C8B5"/>
          </a:solidFill>
          <a:ln/>
        </p:spPr>
      </p:sp>
      <p:sp>
        <p:nvSpPr>
          <p:cNvPr id="7" name="Shape 5"/>
          <p:cNvSpPr/>
          <p:nvPr/>
        </p:nvSpPr>
        <p:spPr>
          <a:xfrm>
            <a:off x="7077968" y="2484239"/>
            <a:ext cx="474464" cy="474464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254300" y="2523768"/>
            <a:ext cx="121801" cy="395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3"/>
              </a:lnSpc>
              <a:buNone/>
            </a:pPr>
            <a:r>
              <a:rPr lang="en-US" sz="2491" kern="0" spc="-7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1</a:t>
            </a:r>
            <a:endParaRPr lang="en-US" sz="2491" dirty="0"/>
          </a:p>
        </p:txBody>
      </p:sp>
      <p:sp>
        <p:nvSpPr>
          <p:cNvPr id="9" name="Text 7"/>
          <p:cNvSpPr/>
          <p:nvPr/>
        </p:nvSpPr>
        <p:spPr>
          <a:xfrm>
            <a:off x="2696408" y="2530435"/>
            <a:ext cx="3459004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594"/>
              </a:lnSpc>
              <a:buNone/>
            </a:pPr>
            <a:r>
              <a:rPr lang="en-US" sz="2076" kern="0" spc="-6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Перші комп'ютерні системи</a:t>
            </a:r>
            <a:endParaRPr lang="en-US" sz="2076" dirty="0"/>
          </a:p>
        </p:txBody>
      </p:sp>
      <p:sp>
        <p:nvSpPr>
          <p:cNvPr id="10" name="Text 8"/>
          <p:cNvSpPr/>
          <p:nvPr/>
        </p:nvSpPr>
        <p:spPr>
          <a:xfrm>
            <a:off x="2306955" y="2986326"/>
            <a:ext cx="3848457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57"/>
              </a:lnSpc>
              <a:buNone/>
            </a:pPr>
            <a:r>
              <a:rPr lang="en-US" sz="166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1940-х роках були розроблені перші електронні комп'ютери, що заклали основу для розвитку сфери штучного інтелекту.</a:t>
            </a:r>
            <a:endParaRPr lang="en-US" sz="1660" dirty="0"/>
          </a:p>
        </p:txBody>
      </p:sp>
      <p:sp>
        <p:nvSpPr>
          <p:cNvPr id="11" name="Shape 9"/>
          <p:cNvSpPr/>
          <p:nvPr/>
        </p:nvSpPr>
        <p:spPr>
          <a:xfrm>
            <a:off x="7552432" y="3754636"/>
            <a:ext cx="737949" cy="42148"/>
          </a:xfrm>
          <a:prstGeom prst="roundRect">
            <a:avLst>
              <a:gd name="adj" fmla="val 225144"/>
            </a:avLst>
          </a:prstGeom>
          <a:solidFill>
            <a:srgbClr val="E2C8B5"/>
          </a:solidFill>
          <a:ln/>
        </p:spPr>
      </p:sp>
      <p:sp>
        <p:nvSpPr>
          <p:cNvPr id="12" name="Shape 10"/>
          <p:cNvSpPr/>
          <p:nvPr/>
        </p:nvSpPr>
        <p:spPr>
          <a:xfrm>
            <a:off x="7077968" y="3538538"/>
            <a:ext cx="474464" cy="474464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232868" y="3578066"/>
            <a:ext cx="164544" cy="395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3"/>
              </a:lnSpc>
              <a:buNone/>
            </a:pPr>
            <a:r>
              <a:rPr lang="en-US" sz="2491" kern="0" spc="-7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2</a:t>
            </a:r>
            <a:endParaRPr lang="en-US" sz="2491" dirty="0"/>
          </a:p>
        </p:txBody>
      </p:sp>
      <p:sp>
        <p:nvSpPr>
          <p:cNvPr id="14" name="Text 12"/>
          <p:cNvSpPr/>
          <p:nvPr/>
        </p:nvSpPr>
        <p:spPr>
          <a:xfrm>
            <a:off x="8474988" y="3584734"/>
            <a:ext cx="3159919" cy="32944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94"/>
              </a:lnSpc>
              <a:buNone/>
            </a:pPr>
            <a:r>
              <a:rPr lang="en-US" sz="2076" kern="0" spc="-6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Поява експертних систем</a:t>
            </a:r>
            <a:endParaRPr lang="en-US" sz="2076" dirty="0"/>
          </a:p>
        </p:txBody>
      </p:sp>
      <p:sp>
        <p:nvSpPr>
          <p:cNvPr id="15" name="Text 13"/>
          <p:cNvSpPr/>
          <p:nvPr/>
        </p:nvSpPr>
        <p:spPr>
          <a:xfrm>
            <a:off x="8474988" y="4040624"/>
            <a:ext cx="3848457" cy="13492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657"/>
              </a:lnSpc>
              <a:buNone/>
            </a:pPr>
            <a:r>
              <a:rPr lang="en-US" sz="166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1960-х та 1970-х роках розроблялися перші експертні системи, здатні імітувати рішення експертів у певних предметних областях.</a:t>
            </a:r>
            <a:endParaRPr lang="en-US" sz="1660" dirty="0"/>
          </a:p>
        </p:txBody>
      </p:sp>
      <p:sp>
        <p:nvSpPr>
          <p:cNvPr id="16" name="Shape 14"/>
          <p:cNvSpPr/>
          <p:nvPr/>
        </p:nvSpPr>
        <p:spPr>
          <a:xfrm>
            <a:off x="6340019" y="5138023"/>
            <a:ext cx="737949" cy="42148"/>
          </a:xfrm>
          <a:prstGeom prst="roundRect">
            <a:avLst>
              <a:gd name="adj" fmla="val 225144"/>
            </a:avLst>
          </a:prstGeom>
          <a:solidFill>
            <a:srgbClr val="E2C8B5"/>
          </a:solidFill>
          <a:ln/>
        </p:spPr>
      </p:sp>
      <p:sp>
        <p:nvSpPr>
          <p:cNvPr id="17" name="Shape 15"/>
          <p:cNvSpPr/>
          <p:nvPr/>
        </p:nvSpPr>
        <p:spPr>
          <a:xfrm>
            <a:off x="7077968" y="4921925"/>
            <a:ext cx="474464" cy="474464"/>
          </a:xfrm>
          <a:prstGeom prst="roundRect">
            <a:avLst>
              <a:gd name="adj" fmla="val 20000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7229415" y="4961453"/>
            <a:ext cx="171450" cy="3954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13"/>
              </a:lnSpc>
              <a:buNone/>
            </a:pPr>
            <a:r>
              <a:rPr lang="en-US" sz="2491" kern="0" spc="-75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3</a:t>
            </a:r>
            <a:endParaRPr lang="en-US" sz="2491" dirty="0"/>
          </a:p>
        </p:txBody>
      </p:sp>
      <p:sp>
        <p:nvSpPr>
          <p:cNvPr id="19" name="Text 17"/>
          <p:cNvSpPr/>
          <p:nvPr/>
        </p:nvSpPr>
        <p:spPr>
          <a:xfrm>
            <a:off x="2306955" y="4968121"/>
            <a:ext cx="3848457" cy="6588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594"/>
              </a:lnSpc>
              <a:buNone/>
            </a:pPr>
            <a:r>
              <a:rPr lang="en-US" sz="2076" kern="0" spc="-62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Застосування машинного навчання</a:t>
            </a:r>
            <a:endParaRPr lang="en-US" sz="2076" dirty="0"/>
          </a:p>
        </p:txBody>
      </p:sp>
      <p:sp>
        <p:nvSpPr>
          <p:cNvPr id="20" name="Text 18"/>
          <p:cNvSpPr/>
          <p:nvPr/>
        </p:nvSpPr>
        <p:spPr>
          <a:xfrm>
            <a:off x="2306955" y="5753457"/>
            <a:ext cx="3848457" cy="1686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657"/>
              </a:lnSpc>
              <a:buNone/>
            </a:pPr>
            <a:r>
              <a:rPr lang="en-US" sz="166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1980-х роках активно почали впроваджуватися методи машинного навчання, що дозволило ШІ-системам самостійно навчатися і вдосконалюватися.</a:t>
            </a:r>
            <a:endParaRPr lang="en-US" sz="16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152947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Прорив у галузі штучного інтелекту в 1950-х роках</a:t>
            </a:r>
            <a:endParaRPr lang="en-US" sz="4374" dirty="0"/>
          </a:p>
        </p:txBody>
      </p:sp>
      <p:sp>
        <p:nvSpPr>
          <p:cNvPr id="6" name="Text 3"/>
          <p:cNvSpPr/>
          <p:nvPr/>
        </p:nvSpPr>
        <p:spPr>
          <a:xfrm>
            <a:off x="833199" y="325147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1950-х роках відбувся справжній прорив у розвитку штучного інтелекту. Вчені, такі як Алан Тюрінг, Джон Маккарті та Марвін Мінський, розробили фундаментальні концепції та методи, що заклали основу для майбутнього розвитку цієї галузі.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833199" y="4922996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Саме в цей період було запропоновано ідею "мислячих машин", висунуто гіпотезу про можливість створення систем, здатних до навчання та прийняття рішень. Були розроблені перші експериментальні програми, що демонстрували можливості штучного інтелекту.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1965484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Сучасні досягнення в галузі штучного інтелекту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393394" y="3687485"/>
            <a:ext cx="10199013" cy="10793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Розвиток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глибокого навчання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- алгоритмів, що можуть навчатися на великих масивах даних і виконувати складні завдання, такі як розпізнавання зображень та обробка природної мови.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2393394" y="5040624"/>
            <a:ext cx="10199013" cy="11653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Прогрес в обробці природної мови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- створення моделей, які можуть розуміти, генерувати та перекладати людську мову практично так само, як і люди.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2543295" y="6158843"/>
            <a:ext cx="10199013" cy="7996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 algn="l">
              <a:lnSpc>
                <a:spcPts val="3149"/>
              </a:lnSpc>
              <a:buSzPct val="100000"/>
              <a:buChar char="•"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Успіхи в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робототехніці та автономних системах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включаючи безпілотні літальні апарати, самокеровані авто та інтелектуальних помічників для дому.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807482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Застосування штучного інтелекту в різних сферах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2037993" y="2751653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Охорона здоров'я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2037993" y="3668197"/>
            <a:ext cx="22320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ШІ допомагає лікарям аналізувати медичні зображення, прогнозувати спалахи захворювань та підбирати оптимальні методи лікування.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4819650" y="2751653"/>
            <a:ext cx="2232065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Фінанси та банківська справа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4819650" y="4015383"/>
            <a:ext cx="2232065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ШІ аналізує величезні масиви фінансових даних, виявляє шахрайство та допомагає приймати зважені інвестиційні рішення.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601307" y="2751653"/>
            <a:ext cx="22320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Транспорт і логістика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01307" y="3668197"/>
            <a:ext cx="22320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Автономні транспортні засоби, навігація та оптимізація маршрутів допомагають зробити транспорт безпечнішим та ефективнішим.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10382964" y="2751653"/>
            <a:ext cx="22320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Розваги та медіа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10382964" y="3321010"/>
            <a:ext cx="22320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ШІ створює персоналізовані рекомендації, генерує медіа-контент та допомагає розробляти ігри з реалістичною поведінкою персонажів.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903208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Переваги та виклики штучного інтелекту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2736294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2267783" y="2966085"/>
            <a:ext cx="345507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Підвищення ефективності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2267783" y="3446502"/>
            <a:ext cx="470654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Штучний інтелект може автоматизувати рутинні завдання і значно підвищити продуктивність у багатьох галузях, від охорони здоров'я до виробництва.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426285" y="2736294"/>
            <a:ext cx="5166122" cy="2361605"/>
          </a:xfrm>
          <a:prstGeom prst="roundRect">
            <a:avLst>
              <a:gd name="adj" fmla="val 423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7656076" y="2966085"/>
            <a:ext cx="350067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Розуміння складних даних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7656076" y="3446502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ШІ-системи здатні аналізувати величезні обсяги даних та виявляти закономірності, які людям незрозумілі.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2037993" y="5320070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267783" y="5549860"/>
            <a:ext cx="29383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Адаптація до викликів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2267783" y="6030278"/>
            <a:ext cx="470654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ШІ може допомогти вирішувати складні проблеми, реагуючи на мінливі ситуації та умови.</a:t>
            </a:r>
            <a:endParaRPr lang="en-US" sz="1750" dirty="0"/>
          </a:p>
        </p:txBody>
      </p:sp>
      <p:sp>
        <p:nvSpPr>
          <p:cNvPr id="14" name="Shape 12"/>
          <p:cNvSpPr/>
          <p:nvPr/>
        </p:nvSpPr>
        <p:spPr>
          <a:xfrm>
            <a:off x="7426285" y="5320070"/>
            <a:ext cx="5166122" cy="2006203"/>
          </a:xfrm>
          <a:prstGeom prst="roundRect">
            <a:avLst>
              <a:gd name="adj" fmla="val 498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7656076" y="554986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kern="0" spc="-66" dirty="0">
                <a:solidFill>
                  <a:srgbClr val="2B2E3C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Інноваційність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7656076" y="6030278"/>
            <a:ext cx="470654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Технології ШІ відкривають нові можливості для творчості та інновацій в різних сферах.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>
              <a:alpha val="85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2037993" y="2542937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kern="0" spc="-131" dirty="0">
                <a:solidFill>
                  <a:srgbClr val="2C3F42"/>
                </a:solidFill>
                <a:latin typeface="Bitter" pitchFamily="34" charset="0"/>
                <a:ea typeface="Bitter" pitchFamily="34" charset="-122"/>
                <a:cs typeface="Bitter" pitchFamily="34" charset="-120"/>
              </a:rPr>
              <a:t>Етичні питання, пов'язані зі штучним інтелектом</a:t>
            </a:r>
            <a:endParaRPr lang="en-US" sz="4374" dirty="0"/>
          </a:p>
        </p:txBody>
      </p:sp>
      <p:sp>
        <p:nvSpPr>
          <p:cNvPr id="7" name="Text 4"/>
          <p:cNvSpPr/>
          <p:nvPr/>
        </p:nvSpPr>
        <p:spPr>
          <a:xfrm>
            <a:off x="2037993" y="4264938"/>
            <a:ext cx="10554414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Розвиток штучного інтелекту породжує низку важливих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етичних питань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які потребують ретельного вивчення та обговорення. Ключові виклики включають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питання безпеки, прозорості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та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підзвітності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ШІ-систем, а також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вплив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цих технологій на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зайнятість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приватність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та </a:t>
            </a:r>
            <a:r>
              <a:rPr lang="en-US" sz="1750" b="1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автономію</a:t>
            </a:r>
            <a:r>
              <a:rPr lang="en-US" sz="1750" kern="0" spc="-35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людей.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788</Words>
  <Application>Microsoft Office PowerPoint</Application>
  <PresentationFormat>Произвольный</PresentationFormat>
  <Paragraphs>74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andrey</cp:lastModifiedBy>
  <cp:revision>2</cp:revision>
  <dcterms:created xsi:type="dcterms:W3CDTF">2024-05-01T05:37:55Z</dcterms:created>
  <dcterms:modified xsi:type="dcterms:W3CDTF">2024-05-01T05:43:54Z</dcterms:modified>
</cp:coreProperties>
</file>